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  <p:sldMasterId id="2147484380" r:id="rId2"/>
  </p:sldMasterIdLst>
  <p:notesMasterIdLst>
    <p:notesMasterId r:id="rId43"/>
  </p:notesMasterIdLst>
  <p:sldIdLst>
    <p:sldId id="265" r:id="rId3"/>
    <p:sldId id="286" r:id="rId4"/>
    <p:sldId id="288" r:id="rId5"/>
    <p:sldId id="290" r:id="rId6"/>
    <p:sldId id="291" r:id="rId7"/>
    <p:sldId id="300" r:id="rId8"/>
    <p:sldId id="306" r:id="rId9"/>
    <p:sldId id="294" r:id="rId10"/>
    <p:sldId id="292" r:id="rId11"/>
    <p:sldId id="284" r:id="rId12"/>
    <p:sldId id="285" r:id="rId13"/>
    <p:sldId id="277" r:id="rId14"/>
    <p:sldId id="266" r:id="rId15"/>
    <p:sldId id="275" r:id="rId16"/>
    <p:sldId id="276" r:id="rId17"/>
    <p:sldId id="295" r:id="rId18"/>
    <p:sldId id="316" r:id="rId19"/>
    <p:sldId id="296" r:id="rId20"/>
    <p:sldId id="297" r:id="rId21"/>
    <p:sldId id="289" r:id="rId22"/>
    <p:sldId id="298" r:id="rId23"/>
    <p:sldId id="299" r:id="rId24"/>
    <p:sldId id="301" r:id="rId25"/>
    <p:sldId id="303" r:id="rId26"/>
    <p:sldId id="307" r:id="rId27"/>
    <p:sldId id="308" r:id="rId28"/>
    <p:sldId id="309" r:id="rId29"/>
    <p:sldId id="310" r:id="rId30"/>
    <p:sldId id="311" r:id="rId31"/>
    <p:sldId id="320" r:id="rId32"/>
    <p:sldId id="271" r:id="rId33"/>
    <p:sldId id="272" r:id="rId34"/>
    <p:sldId id="312" r:id="rId35"/>
    <p:sldId id="313" r:id="rId36"/>
    <p:sldId id="323" r:id="rId37"/>
    <p:sldId id="322" r:id="rId38"/>
    <p:sldId id="302" r:id="rId39"/>
    <p:sldId id="304" r:id="rId40"/>
    <p:sldId id="305" r:id="rId41"/>
    <p:sldId id="32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>
        <p:scale>
          <a:sx n="91" d="100"/>
          <a:sy n="91" d="100"/>
        </p:scale>
        <p:origin x="-1262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537F-B55D-457A-AF2E-8E52FA80355F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3223-B10B-4281-9B92-6189C795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3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13223-B10B-4281-9B92-6189C7954537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g.ru/2015/06/15/mersdetailes-site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28/mBio.00515-1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28/mBio.00611-1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mmons.wikimedia.org/wiki/File:Vis2.jp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642918"/>
            <a:ext cx="6528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ТО  «ОБЛАСТНАЯ ИНФЕКЦИОННАЯ КЛИНИЧЕСКАЯ БОЛЬНИЦА"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562" y="2596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6215082"/>
            <a:ext cx="153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Тюмень 2015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4500570"/>
            <a:ext cx="7727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hlinkClick r:id="rId2"/>
              </a:rPr>
              <a:t>http://www.rg.ru/2015/06/15/mersdetailes-site.html</a:t>
            </a:r>
            <a:endParaRPr lang="ru-RU" sz="20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http://masterok.livejournal.com/2398188.html</a:t>
            </a:r>
            <a:endParaRPr lang="ru-RU" sz="2000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20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14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000240"/>
            <a:ext cx="7072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«Ближневосточный респираторный </a:t>
            </a:r>
            <a:r>
              <a:rPr lang="ru-RU" sz="2800" b="1" dirty="0" err="1" smtClean="0"/>
              <a:t>коронавирусный</a:t>
            </a:r>
            <a:r>
              <a:rPr lang="ru-RU" sz="2800" b="1" dirty="0" smtClean="0"/>
              <a:t> синдром» 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Middle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East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Respiratory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Syndrome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Coronavirus</a:t>
            </a:r>
            <a:r>
              <a:rPr lang="ru-RU" sz="2800" b="1" dirty="0" smtClean="0"/>
              <a:t>»  (</a:t>
            </a:r>
            <a:r>
              <a:rPr lang="ru-RU" sz="2800" b="1" dirty="0" err="1" smtClean="0"/>
              <a:t>MERS-CoV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2214546" y="0"/>
            <a:ext cx="4786346" cy="648072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Большинство случаев заражения было зафиксировано в  </a:t>
            </a:r>
            <a:r>
              <a:rPr lang="ru-RU" sz="4100" b="1" dirty="0" smtClean="0"/>
              <a:t>Саудовской Аравии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sz="4100" b="1" dirty="0" smtClean="0"/>
              <a:t>ОАЭ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зарегистрированы </a:t>
            </a:r>
            <a:r>
              <a:rPr lang="ru-RU" b="1" dirty="0">
                <a:solidFill>
                  <a:schemeClr val="tx1"/>
                </a:solidFill>
              </a:rPr>
              <a:t>40</a:t>
            </a:r>
            <a:r>
              <a:rPr lang="ru-RU" dirty="0">
                <a:solidFill>
                  <a:schemeClr val="tx1"/>
                </a:solidFill>
              </a:rPr>
              <a:t> случаев, </a:t>
            </a:r>
            <a:r>
              <a:rPr lang="ru-RU" b="1" dirty="0">
                <a:solidFill>
                  <a:schemeClr val="tx1"/>
                </a:solidFill>
              </a:rPr>
              <a:t>два</a:t>
            </a:r>
            <a:r>
              <a:rPr lang="ru-RU" dirty="0">
                <a:solidFill>
                  <a:schemeClr val="tx1"/>
                </a:solidFill>
              </a:rPr>
              <a:t> — с летальным исходом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Инфекция </a:t>
            </a:r>
            <a:r>
              <a:rPr lang="ru-RU" dirty="0">
                <a:solidFill>
                  <a:schemeClr val="tx1"/>
                </a:solidFill>
              </a:rPr>
              <a:t>затронула такие государства </a:t>
            </a:r>
            <a:r>
              <a:rPr lang="ru-RU" sz="4100" b="1" dirty="0"/>
              <a:t>Ближнего Востока</a:t>
            </a:r>
            <a:r>
              <a:rPr lang="ru-RU" dirty="0">
                <a:solidFill>
                  <a:schemeClr val="tx1"/>
                </a:solidFill>
              </a:rPr>
              <a:t>, как </a:t>
            </a:r>
            <a:r>
              <a:rPr lang="ru-RU" b="1" dirty="0" smtClean="0"/>
              <a:t>Саудовская Аравия</a:t>
            </a:r>
            <a:r>
              <a:rPr lang="ru-RU" dirty="0" smtClean="0"/>
              <a:t>, </a:t>
            </a:r>
            <a:r>
              <a:rPr lang="ru-RU" b="1" dirty="0" smtClean="0"/>
              <a:t>ОАЭ</a:t>
            </a:r>
            <a:r>
              <a:rPr lang="ru-RU" dirty="0" smtClean="0"/>
              <a:t>, </a:t>
            </a:r>
            <a:r>
              <a:rPr lang="ru-RU" b="1" dirty="0" smtClean="0"/>
              <a:t>Иордания</a:t>
            </a:r>
            <a:r>
              <a:rPr lang="ru-RU" b="1" dirty="0"/>
              <a:t>, Катар, Оман, Кувейт, Египет, Ливан, Тунис </a:t>
            </a:r>
            <a:r>
              <a:rPr lang="ru-RU" dirty="0"/>
              <a:t>и</a:t>
            </a:r>
            <a:r>
              <a:rPr lang="ru-RU" b="1" dirty="0"/>
              <a:t> Йемен</a:t>
            </a:r>
            <a:r>
              <a:rPr lang="ru-RU" dirty="0"/>
              <a:t>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1572224" cy="104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1600572" cy="80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1567214" cy="7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0" y="4162709"/>
            <a:ext cx="174458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9" y="5508904"/>
            <a:ext cx="1768597" cy="10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222538"/>
            <a:ext cx="2234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Саудовская Аравия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8436" y="2431456"/>
            <a:ext cx="67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ОАЭ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2926" y="3796784"/>
            <a:ext cx="122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Иордания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2096" y="5139572"/>
            <a:ext cx="818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Катар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9737" y="6488668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Оман</a:t>
            </a:r>
            <a:endParaRPr lang="ru-RU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42852"/>
            <a:ext cx="1728192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699949" y="1019161"/>
            <a:ext cx="935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Кувейт</a:t>
            </a:r>
            <a:endParaRPr lang="ru-RU" dirty="0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425423"/>
            <a:ext cx="1728192" cy="8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99949" y="2225709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Египет</a:t>
            </a:r>
            <a:endParaRPr lang="ru-RU" dirty="0"/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597410"/>
            <a:ext cx="1728192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643834" y="3571876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Ливан</a:t>
            </a:r>
            <a:endParaRPr lang="ru-RU" dirty="0"/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74" y="3962739"/>
            <a:ext cx="1720424" cy="93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715272" y="4929198"/>
            <a:ext cx="811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Тунис</a:t>
            </a:r>
            <a:endParaRPr lang="ru-RU" dirty="0"/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357826"/>
            <a:ext cx="1714774" cy="9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643834" y="6286520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Йемен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1"/>
          <p:cNvSpPr>
            <a:spLocks noGrp="1"/>
          </p:cNvSpPr>
          <p:nvPr>
            <p:ph idx="1"/>
          </p:nvPr>
        </p:nvSpPr>
        <p:spPr>
          <a:xfrm>
            <a:off x="2465496" y="2047868"/>
            <a:ext cx="4793032" cy="36004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sz="4000" b="1" dirty="0"/>
              <a:t>Европе</a:t>
            </a:r>
            <a:r>
              <a:rPr lang="ru-RU" sz="4000" dirty="0"/>
              <a:t> </a:t>
            </a:r>
            <a:r>
              <a:rPr lang="ru-RU" dirty="0" err="1">
                <a:solidFill>
                  <a:schemeClr val="tx1"/>
                </a:solidFill>
              </a:rPr>
              <a:t>коронавирус</a:t>
            </a:r>
            <a:r>
              <a:rPr lang="ru-RU" dirty="0">
                <a:solidFill>
                  <a:schemeClr val="tx1"/>
                </a:solidFill>
              </a:rPr>
              <a:t> зафиксирован в </a:t>
            </a:r>
            <a:r>
              <a:rPr lang="ru-RU" sz="3400" b="1" dirty="0">
                <a:solidFill>
                  <a:schemeClr val="tx1"/>
                </a:solidFill>
              </a:rPr>
              <a:t>Германии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b="1" dirty="0">
                <a:solidFill>
                  <a:schemeClr val="tx1"/>
                </a:solidFill>
              </a:rPr>
              <a:t>Франции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b="1" dirty="0">
                <a:solidFill>
                  <a:schemeClr val="tx1"/>
                </a:solidFill>
              </a:rPr>
              <a:t>Великобритании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b="1" dirty="0">
                <a:solidFill>
                  <a:schemeClr val="tx1"/>
                </a:solidFill>
              </a:rPr>
              <a:t>Нидерландах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b="1" dirty="0">
                <a:solidFill>
                  <a:schemeClr val="tx1"/>
                </a:solidFill>
              </a:rPr>
              <a:t>Испании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b="1" dirty="0">
                <a:solidFill>
                  <a:schemeClr val="tx1"/>
                </a:solidFill>
              </a:rPr>
              <a:t>Греции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b="1" dirty="0">
                <a:solidFill>
                  <a:schemeClr val="tx1"/>
                </a:solidFill>
              </a:rPr>
              <a:t>Италии</a:t>
            </a:r>
            <a:r>
              <a:rPr lang="ru-RU" sz="3400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sz="3400" b="1" dirty="0"/>
              <a:t>Азии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в </a:t>
            </a:r>
            <a:r>
              <a:rPr lang="ru-RU" b="1" dirty="0">
                <a:solidFill>
                  <a:schemeClr val="tx1"/>
                </a:solidFill>
              </a:rPr>
              <a:t>Малайзии</a:t>
            </a:r>
            <a:r>
              <a:rPr lang="ru-RU" dirty="0">
                <a:solidFill>
                  <a:schemeClr val="tx1"/>
                </a:solidFill>
              </a:rPr>
              <a:t> и на </a:t>
            </a:r>
            <a:r>
              <a:rPr lang="ru-RU" b="1" dirty="0">
                <a:solidFill>
                  <a:schemeClr val="tx1"/>
                </a:solidFill>
              </a:rPr>
              <a:t>Филиппинах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b="1" dirty="0">
                <a:solidFill>
                  <a:schemeClr val="tx1"/>
                </a:solidFill>
              </a:rPr>
              <a:t>Три</a:t>
            </a:r>
            <a:r>
              <a:rPr lang="ru-RU" dirty="0">
                <a:solidFill>
                  <a:schemeClr val="tx1"/>
                </a:solidFill>
              </a:rPr>
              <a:t> случая заражения подтверждены в </a:t>
            </a:r>
            <a:r>
              <a:rPr lang="ru-RU" sz="3400" dirty="0"/>
              <a:t>США.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1584176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00042"/>
            <a:ext cx="1566928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00042"/>
            <a:ext cx="1656184" cy="10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500042"/>
            <a:ext cx="1552673" cy="10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00042"/>
            <a:ext cx="1542282" cy="102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1890171"/>
            <a:ext cx="1584176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928802"/>
            <a:ext cx="1584176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857628"/>
            <a:ext cx="1728192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786190"/>
            <a:ext cx="1728192" cy="93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572140"/>
            <a:ext cx="1905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234821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7158" y="1285860"/>
            <a:ext cx="39290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Новый </a:t>
            </a:r>
            <a:r>
              <a:rPr lang="ru-RU" sz="2200" b="1" dirty="0" err="1" smtClean="0"/>
              <a:t>коронавирус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nCoV</a:t>
            </a:r>
            <a:r>
              <a:rPr lang="ru-RU" sz="2200" b="1" dirty="0" smtClean="0"/>
              <a:t>), </a:t>
            </a:r>
            <a:r>
              <a:rPr lang="ru-RU" sz="2200" dirty="0" smtClean="0"/>
              <a:t>официально получивший название </a:t>
            </a:r>
            <a:r>
              <a:rPr lang="ru-RU" sz="2200" b="1" dirty="0" smtClean="0"/>
              <a:t>«Ближневосточный респираторный </a:t>
            </a:r>
            <a:r>
              <a:rPr lang="ru-RU" sz="2200" b="1" dirty="0" err="1" smtClean="0"/>
              <a:t>коронавирусный</a:t>
            </a:r>
            <a:r>
              <a:rPr lang="ru-RU" sz="2200" b="1" dirty="0" smtClean="0"/>
              <a:t> синдром» «</a:t>
            </a:r>
            <a:r>
              <a:rPr lang="ru-RU" sz="2200" b="1" dirty="0" err="1" smtClean="0"/>
              <a:t>MiddleEastRespiratorySyndromeCoronavirus</a:t>
            </a:r>
            <a:r>
              <a:rPr lang="ru-RU" sz="2200" b="1" dirty="0" smtClean="0"/>
              <a:t>» </a:t>
            </a:r>
          </a:p>
          <a:p>
            <a:r>
              <a:rPr lang="ru-RU" sz="2200" b="1" dirty="0" err="1" smtClean="0"/>
              <a:t>MERS-CoV</a:t>
            </a:r>
            <a:endParaRPr lang="ru-RU" sz="2200" b="1" dirty="0" smtClean="0"/>
          </a:p>
          <a:p>
            <a:r>
              <a:rPr lang="ru-RU" sz="2200" dirty="0" smtClean="0"/>
              <a:t> впервые был зафиксирован в </a:t>
            </a:r>
            <a:r>
              <a:rPr lang="ru-RU" sz="2200" b="1" dirty="0" smtClean="0"/>
              <a:t>Саудовской Аравии в 2012 году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1026" name="Picture 2" descr="C:\Documents and Settings\Приемное-амб\Рабочий стол\arab_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71546"/>
            <a:ext cx="4226903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857232"/>
            <a:ext cx="84296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Первый случай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заражения новой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коронавирусной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инфекцией зафиксирован на территории </a:t>
            </a: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Саудовской Аравии в 2012 году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– она унесла жизнь 60-летнего мужчины. </a:t>
            </a: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второго пациента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49-летнего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катарца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первые симптомы проявились в сентябре 2012 года, и инфекция была подтверждена в лабораториях Агентства по защите здоровья населения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TheHealthProtectionAgency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)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Колиндэйле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Северный Лондон.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1071546"/>
            <a:ext cx="73581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Микробиолог и специалист по инфекционным заболеваниям из Университета Окленда доктор </a:t>
            </a:r>
            <a:r>
              <a:rPr lang="ru-RU" sz="2400" b="1" dirty="0" err="1" smtClean="0"/>
              <a:t>Сьюкзи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Уайлс</a:t>
            </a:r>
            <a:r>
              <a:rPr lang="ru-RU" sz="2400" b="1" dirty="0" smtClean="0"/>
              <a:t>,  </a:t>
            </a:r>
            <a:r>
              <a:rPr lang="ru-RU" sz="2400" dirty="0" smtClean="0"/>
              <a:t>в интервью </a:t>
            </a:r>
            <a:r>
              <a:rPr lang="ru-RU" sz="2400" b="1" dirty="0" smtClean="0"/>
              <a:t>английской газете «Гардиан» </a:t>
            </a:r>
            <a:r>
              <a:rPr lang="ru-RU" sz="2400" dirty="0" smtClean="0"/>
              <a:t>отметил, что «большинство заражений произошло в больницах, как например, случилось </a:t>
            </a:r>
            <a:r>
              <a:rPr lang="ru-RU" sz="2400" b="1" dirty="0" smtClean="0"/>
              <a:t>во Франции»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При этом люди находились в больницах по другим причинам. 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571480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400" dirty="0" smtClean="0"/>
              <a:t>Недавно стало известно, что </a:t>
            </a:r>
            <a:r>
              <a:rPr lang="ru-RU" sz="2400" b="1" dirty="0" smtClean="0"/>
              <a:t>во Франции зарегистрирован первый случай смерти </a:t>
            </a:r>
            <a:r>
              <a:rPr lang="ru-RU" sz="2400" dirty="0" smtClean="0"/>
              <a:t>от нового </a:t>
            </a:r>
            <a:r>
              <a:rPr lang="ru-RU" sz="2400" dirty="0" err="1" smtClean="0"/>
              <a:t>коронавируса</a:t>
            </a:r>
            <a:r>
              <a:rPr lang="ru-RU" sz="2400" dirty="0" smtClean="0"/>
              <a:t>. По данным СМИ, в стране было двое больных данным заболеванием. Первого больного госпитализировали </a:t>
            </a:r>
            <a:r>
              <a:rPr lang="ru-RU" sz="2400" b="1" dirty="0" smtClean="0"/>
              <a:t>23 апреля 2013 года</a:t>
            </a:r>
            <a:r>
              <a:rPr lang="ru-RU" sz="2400" dirty="0" smtClean="0"/>
              <a:t> по возвращении из его поездки в </a:t>
            </a:r>
            <a:r>
              <a:rPr lang="ru-RU" sz="2400" dirty="0" err="1" smtClean="0"/>
              <a:t>Дубай</a:t>
            </a:r>
            <a:r>
              <a:rPr lang="ru-RU" sz="2400" dirty="0" smtClean="0"/>
              <a:t>. </a:t>
            </a:r>
          </a:p>
          <a:p>
            <a:pPr algn="just" fontAlgn="base"/>
            <a:endParaRPr lang="ru-RU" sz="2400" dirty="0" smtClean="0"/>
          </a:p>
          <a:p>
            <a:pPr algn="just" fontAlgn="base"/>
            <a:r>
              <a:rPr lang="ru-RU" sz="2400" b="1" dirty="0" smtClean="0"/>
              <a:t>Диагноз</a:t>
            </a:r>
            <a:r>
              <a:rPr lang="ru-RU" sz="2400" dirty="0" smtClean="0"/>
              <a:t> был </a:t>
            </a:r>
            <a:r>
              <a:rPr lang="ru-RU" sz="2400" b="1" dirty="0" smtClean="0"/>
              <a:t>подтвержден 7 мая 2013 года</a:t>
            </a:r>
            <a:r>
              <a:rPr lang="ru-RU" sz="2400" dirty="0" smtClean="0"/>
              <a:t>. Через несколько дней </a:t>
            </a:r>
            <a:r>
              <a:rPr lang="ru-RU" sz="2400" dirty="0" err="1" smtClean="0"/>
              <a:t>коронавирус</a:t>
            </a:r>
            <a:r>
              <a:rPr lang="ru-RU" sz="2400" dirty="0" smtClean="0"/>
              <a:t> обнаружили у еще одного гражданина Франции, который находился в одной палате с первым зараженным.</a:t>
            </a:r>
          </a:p>
          <a:p>
            <a:pPr algn="just" fontAlgn="base"/>
            <a:endParaRPr lang="ru-RU" sz="2400" dirty="0" smtClean="0"/>
          </a:p>
          <a:p>
            <a:pPr algn="just" fontAlgn="base"/>
            <a:r>
              <a:rPr lang="ru-RU" sz="2400" dirty="0" smtClean="0"/>
              <a:t>По данным </a:t>
            </a:r>
            <a:r>
              <a:rPr lang="ru-RU" sz="2400" b="1" dirty="0" smtClean="0"/>
              <a:t>газеты </a:t>
            </a:r>
            <a:r>
              <a:rPr lang="ru-RU" sz="2400" b="1" dirty="0" err="1" smtClean="0"/>
              <a:t>Le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Figaro</a:t>
            </a:r>
            <a:r>
              <a:rPr lang="ru-RU" sz="2400" b="1" dirty="0" smtClean="0"/>
              <a:t>, на 28 мая 2013 года </a:t>
            </a:r>
            <a:r>
              <a:rPr lang="ru-RU" sz="2400" dirty="0" smtClean="0"/>
              <a:t>в мире зарегистрировано </a:t>
            </a:r>
            <a:r>
              <a:rPr lang="ru-RU" sz="2400" b="1" dirty="0" smtClean="0"/>
              <a:t>44 случая</a:t>
            </a:r>
            <a:r>
              <a:rPr lang="ru-RU" sz="2400" dirty="0" smtClean="0"/>
              <a:t> заболевания новым </a:t>
            </a:r>
            <a:r>
              <a:rPr lang="ru-RU" sz="2400" dirty="0" err="1" smtClean="0"/>
              <a:t>коронавирусом</a:t>
            </a:r>
            <a:r>
              <a:rPr lang="ru-RU" sz="2400" dirty="0" smtClean="0"/>
              <a:t>, из которых </a:t>
            </a:r>
            <a:r>
              <a:rPr lang="ru-RU" sz="2400" b="1" dirty="0" smtClean="0"/>
              <a:t>смертельными</a:t>
            </a:r>
            <a:r>
              <a:rPr lang="ru-RU" sz="2400" dirty="0" smtClean="0"/>
              <a:t> оказались </a:t>
            </a:r>
            <a:r>
              <a:rPr lang="ru-RU" sz="2400" b="1" dirty="0" smtClean="0"/>
              <a:t>23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78581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Французские исследователи </a:t>
            </a:r>
            <a:r>
              <a:rPr lang="ru-RU" sz="2400" dirty="0" smtClean="0"/>
              <a:t>на основе детального изучения </a:t>
            </a:r>
            <a:r>
              <a:rPr lang="ru-RU" sz="2400" b="1" dirty="0" smtClean="0"/>
              <a:t>двух случаев </a:t>
            </a:r>
            <a:r>
              <a:rPr lang="ru-RU" sz="2400" dirty="0" smtClean="0"/>
              <a:t>заболевания пришли к</a:t>
            </a:r>
            <a:r>
              <a:rPr lang="ru-RU" sz="2400" b="1" dirty="0" smtClean="0"/>
              <a:t> выводу</a:t>
            </a:r>
            <a:r>
              <a:rPr lang="ru-RU" sz="2400" dirty="0" smtClean="0"/>
              <a:t>, что </a:t>
            </a:r>
            <a:r>
              <a:rPr lang="ru-RU" sz="2400" b="1" dirty="0" smtClean="0"/>
              <a:t>клинические прояв</a:t>
            </a:r>
            <a:r>
              <a:rPr lang="ru-RU" sz="2400" dirty="0" smtClean="0"/>
              <a:t>ления у одного из пациентов были </a:t>
            </a:r>
            <a:r>
              <a:rPr lang="ru-RU" sz="2400" b="1" dirty="0" smtClean="0"/>
              <a:t>нетипичными</a:t>
            </a:r>
            <a:r>
              <a:rPr lang="ru-RU" sz="2400" dirty="0" smtClean="0"/>
              <a:t>, вероятно </a:t>
            </a:r>
            <a:r>
              <a:rPr lang="ru-RU" sz="2400" b="1" dirty="0" smtClean="0"/>
              <a:t>из-за </a:t>
            </a:r>
            <a:r>
              <a:rPr lang="ru-RU" sz="2400" b="1" dirty="0" err="1" smtClean="0"/>
              <a:t>иммуносупрессии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b="1" dirty="0" smtClean="0"/>
              <a:t>медикаментозного угнетения иммунитета, чтобы организм не отторг чужеродный орган) после трансплантации почки</a:t>
            </a:r>
            <a:r>
              <a:rPr lang="ru-RU" sz="2400" dirty="0" smtClean="0"/>
              <a:t>", — информирует </a:t>
            </a:r>
            <a:r>
              <a:rPr lang="ru-RU" sz="2400" dirty="0" err="1" smtClean="0"/>
              <a:t>Роспотребнадзор</a:t>
            </a:r>
            <a:r>
              <a:rPr lang="ru-RU" sz="2400" dirty="0" smtClean="0"/>
              <a:t>.</a:t>
            </a:r>
          </a:p>
          <a:p>
            <a:pPr fontAlgn="base"/>
            <a:endParaRPr lang="ru-RU" sz="2400" dirty="0" smtClean="0"/>
          </a:p>
          <a:p>
            <a:pPr fontAlgn="base"/>
            <a:r>
              <a:rPr lang="ru-RU" sz="2400" dirty="0" smtClean="0"/>
              <a:t>Сроки заболевания второго пациента, находившегося в одной палате с первым, говорят о том, что </a:t>
            </a:r>
            <a:r>
              <a:rPr lang="ru-RU" sz="2400" b="1" dirty="0" smtClean="0"/>
              <a:t>приблизительный инкубационный период</a:t>
            </a:r>
            <a:r>
              <a:rPr lang="ru-RU" sz="2400" dirty="0" smtClean="0"/>
              <a:t> может составлять </a:t>
            </a:r>
            <a:r>
              <a:rPr lang="ru-RU" sz="2400" b="1" dirty="0" smtClean="0"/>
              <a:t>от</a:t>
            </a:r>
            <a:r>
              <a:rPr lang="ru-RU" sz="2400" dirty="0" smtClean="0"/>
              <a:t> </a:t>
            </a:r>
            <a:r>
              <a:rPr lang="ru-RU" sz="2400" b="1" dirty="0" smtClean="0"/>
              <a:t>9 до 12 дней</a:t>
            </a:r>
            <a:r>
              <a:rPr lang="ru-RU" sz="2400" dirty="0" smtClean="0"/>
              <a:t>, говорится в сообщении.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риемное-амб\Рабочий стол\Dr-MChan86title-RGB-RU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00042"/>
            <a:ext cx="3908141" cy="5672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714356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Выступая на закрытии </a:t>
            </a:r>
            <a:r>
              <a:rPr lang="ru-RU" sz="2400" b="1" dirty="0" smtClean="0"/>
              <a:t>66-й сессии ассамблеи ВОЗ</a:t>
            </a:r>
            <a:r>
              <a:rPr lang="ru-RU" sz="2000" dirty="0" smtClean="0"/>
              <a:t>, проходившей в </a:t>
            </a:r>
            <a:r>
              <a:rPr lang="ru-RU" sz="2000" b="1" dirty="0" smtClean="0"/>
              <a:t>Женеве, </a:t>
            </a:r>
          </a:p>
          <a:p>
            <a:r>
              <a:rPr lang="ru-RU" sz="2000" b="1" dirty="0" smtClean="0"/>
              <a:t>глава Всемирной организации здравоохранения Маргарет </a:t>
            </a:r>
            <a:r>
              <a:rPr lang="ru-RU" sz="2000" b="1" dirty="0" err="1" smtClean="0"/>
              <a:t>Чен</a:t>
            </a:r>
            <a:r>
              <a:rPr lang="ru-RU" sz="2000" b="1" dirty="0" smtClean="0"/>
              <a:t> </a:t>
            </a:r>
            <a:r>
              <a:rPr lang="ru-RU" sz="2000" dirty="0" smtClean="0"/>
              <a:t>упомянула, что новый </a:t>
            </a:r>
            <a:r>
              <a:rPr lang="ru-RU" sz="2000" dirty="0" err="1" smtClean="0"/>
              <a:t>коронавирус</a:t>
            </a:r>
            <a:r>
              <a:rPr lang="ru-RU" sz="2000" dirty="0" smtClean="0"/>
              <a:t> </a:t>
            </a:r>
            <a:r>
              <a:rPr lang="ru-RU" sz="2000" b="1" dirty="0" err="1" smtClean="0"/>
              <a:t>MERS-Co</a:t>
            </a:r>
            <a:r>
              <a:rPr lang="ru-RU" sz="2000" dirty="0" err="1" smtClean="0"/>
              <a:t>V</a:t>
            </a:r>
            <a:r>
              <a:rPr lang="ru-RU" sz="2000" dirty="0" smtClean="0"/>
              <a:t> представляет собой </a:t>
            </a:r>
            <a:r>
              <a:rPr lang="ru-RU" sz="2000" b="1" dirty="0" smtClean="0"/>
              <a:t>«глобальную угрозу человечеству</a:t>
            </a:r>
            <a:r>
              <a:rPr lang="ru-RU" sz="2000" dirty="0" smtClean="0"/>
              <a:t>». </a:t>
            </a:r>
          </a:p>
          <a:p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b="1" dirty="0" smtClean="0"/>
              <a:t>Это тревожный звонок</a:t>
            </a:r>
            <a:r>
              <a:rPr lang="ru-RU" sz="2000" dirty="0" smtClean="0"/>
              <a:t>, </a:t>
            </a:r>
            <a:r>
              <a:rPr lang="ru-RU" sz="2000" b="1" dirty="0" smtClean="0"/>
              <a:t>и мы должны на него ответить</a:t>
            </a:r>
            <a:r>
              <a:rPr lang="ru-RU" sz="2000" dirty="0" smtClean="0"/>
              <a:t>, — заявила она. — Мы знаем слишком мало об этом вирусе. </a:t>
            </a:r>
            <a:r>
              <a:rPr lang="ru-RU" sz="2000" b="1" dirty="0" smtClean="0"/>
              <a:t>Любая новая болезнь, которая развивается быстрее, чем наши знания о ней, выходит из-под контроля».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71480"/>
            <a:ext cx="82868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Еще не так давно </a:t>
            </a:r>
            <a:r>
              <a:rPr lang="ru-RU" sz="2400" b="1" dirty="0" err="1" smtClean="0"/>
              <a:t>коронавирусы</a:t>
            </a:r>
            <a:r>
              <a:rPr lang="ru-RU" sz="2400" b="1" dirty="0" smtClean="0"/>
              <a:t> не слишком беспокоили органы здравоохранения.</a:t>
            </a:r>
          </a:p>
          <a:p>
            <a:endParaRPr lang="ru-RU" sz="2400" dirty="0" smtClean="0"/>
          </a:p>
          <a:p>
            <a:pPr fontAlgn="base"/>
            <a:r>
              <a:rPr lang="ru-RU" sz="2000" dirty="0" smtClean="0"/>
              <a:t>Пока в </a:t>
            </a:r>
            <a:r>
              <a:rPr lang="ru-RU" sz="2000" b="1" dirty="0" smtClean="0"/>
              <a:t>2002 году</a:t>
            </a:r>
            <a:r>
              <a:rPr lang="ru-RU" sz="2000" dirty="0" smtClean="0"/>
              <a:t> не </a:t>
            </a:r>
            <a:r>
              <a:rPr lang="ru-RU" sz="2000" b="1" dirty="0" smtClean="0"/>
              <a:t>появился вирус SARS</a:t>
            </a:r>
            <a:r>
              <a:rPr lang="ru-RU" sz="2000" dirty="0" smtClean="0"/>
              <a:t>, </a:t>
            </a:r>
            <a:r>
              <a:rPr lang="ru-RU" sz="2000" b="1" dirty="0" smtClean="0"/>
              <a:t>возбудитель «</a:t>
            </a:r>
            <a:r>
              <a:rPr lang="ru-RU" sz="2000" b="1" dirty="0" err="1" smtClean="0"/>
              <a:t>атипичной</a:t>
            </a:r>
            <a:r>
              <a:rPr lang="ru-RU" sz="2000" b="1" dirty="0" smtClean="0"/>
              <a:t> пневмонии»</a:t>
            </a:r>
            <a:r>
              <a:rPr lang="ru-RU" sz="2000" dirty="0" smtClean="0"/>
              <a:t>, относящийся к </a:t>
            </a:r>
            <a:r>
              <a:rPr lang="ru-RU" sz="2000" b="1" dirty="0" smtClean="0"/>
              <a:t>тому же семейству</a:t>
            </a:r>
            <a:r>
              <a:rPr lang="ru-RU" sz="2000" dirty="0" smtClean="0"/>
              <a:t>. Тогда во всем мире </a:t>
            </a:r>
            <a:r>
              <a:rPr lang="ru-RU" sz="2000" b="1" dirty="0" smtClean="0"/>
              <a:t>заболели</a:t>
            </a:r>
            <a:r>
              <a:rPr lang="ru-RU" sz="2000" dirty="0" smtClean="0"/>
              <a:t> </a:t>
            </a:r>
            <a:r>
              <a:rPr lang="ru-RU" sz="2000" b="1" dirty="0" smtClean="0"/>
              <a:t>около 8000 человек </a:t>
            </a:r>
            <a:r>
              <a:rPr lang="ru-RU" sz="2000" dirty="0" smtClean="0"/>
              <a:t>и </a:t>
            </a:r>
            <a:r>
              <a:rPr lang="ru-RU" sz="2000" b="1" dirty="0" smtClean="0"/>
              <a:t>умерли 774</a:t>
            </a:r>
            <a:r>
              <a:rPr lang="ru-RU" sz="2000" dirty="0" smtClean="0"/>
              <a:t>.</a:t>
            </a:r>
          </a:p>
          <a:p>
            <a:pPr fontAlgn="base"/>
            <a:endParaRPr lang="ru-RU" sz="2000" dirty="0" smtClean="0"/>
          </a:p>
          <a:p>
            <a:pPr fontAlgn="base"/>
            <a:r>
              <a:rPr lang="ru-RU" sz="2000" dirty="0" smtClean="0"/>
              <a:t>Новый </a:t>
            </a:r>
            <a:r>
              <a:rPr lang="ru-RU" sz="2000" dirty="0" err="1" smtClean="0"/>
              <a:t>коронавирус</a:t>
            </a:r>
            <a:r>
              <a:rPr lang="ru-RU" sz="2000" dirty="0" smtClean="0"/>
              <a:t> </a:t>
            </a:r>
            <a:r>
              <a:rPr lang="ru-RU" sz="2000" b="1" dirty="0" err="1" smtClean="0"/>
              <a:t>MERS-CoV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Middle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East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Respiratory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Syndrome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Coronavirus</a:t>
            </a:r>
            <a:r>
              <a:rPr lang="ru-RU" sz="2000" b="1" dirty="0" smtClean="0"/>
              <a:t>) </a:t>
            </a:r>
            <a:r>
              <a:rPr lang="ru-RU" sz="2000" dirty="0" smtClean="0"/>
              <a:t>назван так из-за того, что выявлен </a:t>
            </a:r>
            <a:r>
              <a:rPr lang="ru-RU" sz="2000" b="1" dirty="0" smtClean="0"/>
              <a:t>как возбудитель респираторных инфекций на Ближнем Востоке</a:t>
            </a:r>
            <a:r>
              <a:rPr lang="ru-RU" sz="2000" dirty="0" smtClean="0"/>
              <a:t>. Его </a:t>
            </a:r>
            <a:r>
              <a:rPr lang="ru-RU" sz="2000" b="1" dirty="0" smtClean="0"/>
              <a:t>первая жертва обнаружена в июне 2012 г. </a:t>
            </a:r>
            <a:r>
              <a:rPr lang="ru-RU" sz="2000" dirty="0" smtClean="0"/>
              <a:t>— мужчина из Саудовской Аравии, который вскоре умер от </a:t>
            </a:r>
            <a:r>
              <a:rPr lang="ru-RU" sz="2000" b="1" dirty="0" smtClean="0"/>
              <a:t>острой пневмонии и почечной недостаточности</a:t>
            </a:r>
            <a:r>
              <a:rPr lang="ru-RU" sz="2000" dirty="0" smtClean="0"/>
              <a:t>. У этого вируса несколько названий: ученые в своих публикациях именуют его </a:t>
            </a:r>
            <a:r>
              <a:rPr lang="ru-RU" sz="2000" b="1" dirty="0" err="1" smtClean="0"/>
              <a:t>hCoV-EMC</a:t>
            </a:r>
            <a:r>
              <a:rPr lang="ru-RU" sz="2000" dirty="0" smtClean="0"/>
              <a:t>, а еще одно название — </a:t>
            </a:r>
            <a:r>
              <a:rPr lang="ru-RU" sz="2000" b="1" dirty="0" err="1" smtClean="0"/>
              <a:t>Human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Coronavirus-Erasmus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Medical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Center</a:t>
            </a:r>
            <a:r>
              <a:rPr lang="ru-RU" sz="2000" b="1" dirty="0" smtClean="0"/>
              <a:t> </a:t>
            </a:r>
            <a:r>
              <a:rPr lang="ru-RU" sz="2000" dirty="0" smtClean="0"/>
              <a:t>— он получил по месту, где впервые был исследован, это </a:t>
            </a:r>
            <a:r>
              <a:rPr lang="ru-RU" sz="2000" b="1" dirty="0" smtClean="0"/>
              <a:t>Медицинский центр Эразма </a:t>
            </a:r>
            <a:r>
              <a:rPr lang="ru-RU" sz="2000" b="1" dirty="0" err="1" smtClean="0"/>
              <a:t>Роттердамского</a:t>
            </a:r>
            <a:r>
              <a:rPr lang="ru-RU" sz="2000" dirty="0" smtClean="0"/>
              <a:t> в Нидерландах.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Приемное-амб\Рабочий стол\скачанные-файлы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572428" cy="4500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В настоящее время всё большую обеспокоенность мировой общественности приобретает заболевание, вызванное новой разновидностью </a:t>
            </a:r>
            <a:r>
              <a:rPr lang="ru-RU" i="1" dirty="0" err="1" smtClean="0"/>
              <a:t>коронавируса</a:t>
            </a:r>
            <a:r>
              <a:rPr lang="ru-RU" dirty="0" smtClean="0"/>
              <a:t> (</a:t>
            </a:r>
            <a:r>
              <a:rPr lang="ru-RU" b="1" dirty="0" err="1" smtClean="0"/>
              <a:t>MERS-CoV</a:t>
            </a:r>
            <a:r>
              <a:rPr lang="ru-RU" dirty="0" smtClean="0"/>
              <a:t>) или 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ближневосточного респираторного синдрома </a:t>
            </a:r>
            <a:r>
              <a:rPr lang="ru-RU" dirty="0" smtClean="0"/>
              <a:t>(</a:t>
            </a:r>
            <a:r>
              <a:rPr lang="ru-RU" b="1" dirty="0" err="1" smtClean="0"/>
              <a:t>БВРС-КоВ</a:t>
            </a:r>
            <a:r>
              <a:rPr lang="ru-RU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21537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200" dirty="0" smtClean="0"/>
              <a:t>Как появился </a:t>
            </a:r>
            <a:r>
              <a:rPr lang="ru-RU" sz="3200" b="1" dirty="0" err="1" smtClean="0"/>
              <a:t>MERS-CoV</a:t>
            </a:r>
            <a:r>
              <a:rPr lang="ru-RU" sz="3200" b="1" dirty="0" smtClean="0"/>
              <a:t>?</a:t>
            </a:r>
            <a:r>
              <a:rPr lang="ru-RU" sz="3200" dirty="0" smtClean="0"/>
              <a:t> </a:t>
            </a:r>
            <a:endParaRPr lang="ru-RU" sz="3600" dirty="0" smtClean="0"/>
          </a:p>
          <a:p>
            <a:endParaRPr lang="ru-RU" sz="2800" dirty="0" smtClean="0"/>
          </a:p>
          <a:p>
            <a:r>
              <a:rPr lang="ru-RU" sz="2800" dirty="0" smtClean="0"/>
              <a:t>По поводу "исходных" резервуаров нового </a:t>
            </a:r>
            <a:r>
              <a:rPr lang="ru-RU" sz="2800" dirty="0" err="1" smtClean="0"/>
              <a:t>коронавируса</a:t>
            </a:r>
            <a:r>
              <a:rPr lang="ru-RU" sz="2800" dirty="0" smtClean="0"/>
              <a:t> существуют споры. К человеку </a:t>
            </a:r>
            <a:r>
              <a:rPr lang="ru-RU" sz="2800" b="1" dirty="0" smtClean="0"/>
              <a:t>MERS</a:t>
            </a:r>
            <a:r>
              <a:rPr lang="ru-RU" sz="2800" dirty="0" smtClean="0"/>
              <a:t> стал передаваться от животных, по невыясненным причинам преодолев межвидовой барьер. По некоторым данным, носителями вируса выступали </a:t>
            </a:r>
            <a:r>
              <a:rPr lang="ru-RU" sz="2800" b="1" dirty="0" smtClean="0"/>
              <a:t>верблюды</a:t>
            </a:r>
            <a:r>
              <a:rPr lang="ru-RU" sz="2800" dirty="0" smtClean="0"/>
              <a:t>, по другой версии, </a:t>
            </a:r>
            <a:r>
              <a:rPr lang="ru-RU" sz="2800" b="1" dirty="0" smtClean="0"/>
              <a:t>MERS</a:t>
            </a:r>
            <a:r>
              <a:rPr lang="ru-RU" sz="2800" dirty="0" smtClean="0"/>
              <a:t> стал передаваться от </a:t>
            </a:r>
            <a:r>
              <a:rPr lang="ru-RU" sz="2800" b="1" dirty="0" smtClean="0"/>
              <a:t>летучих мышей</a:t>
            </a:r>
            <a:r>
              <a:rPr lang="ru-RU" sz="2800" dirty="0" smtClean="0"/>
              <a:t>. В последнее время эксперты Всемирной организации здравоохранения (ВОЗ) склоняются к теории о </a:t>
            </a:r>
            <a:r>
              <a:rPr lang="ru-RU" sz="2800" b="1" dirty="0" smtClean="0"/>
              <a:t>"верблюжьем" </a:t>
            </a:r>
            <a:r>
              <a:rPr lang="ru-RU" sz="2800" dirty="0" smtClean="0"/>
              <a:t>происхождении вируса.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Источником нового </a:t>
            </a:r>
            <a:r>
              <a:rPr lang="ru-RU" sz="2800" b="1" dirty="0" err="1" smtClean="0"/>
              <a:t>коронавируса</a:t>
            </a:r>
            <a:r>
              <a:rPr lang="ru-RU" sz="2800" b="1" dirty="0" smtClean="0"/>
              <a:t> оказался «могильный </a:t>
            </a:r>
            <a:r>
              <a:rPr lang="ru-RU" sz="2800" b="1" dirty="0" err="1" smtClean="0"/>
              <a:t>мешкокрыл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29698" name="Picture 2" descr="http://static.medportal.ru/pic/mednovosti/news/2013/08/22/128tombbat/a_340x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3047998" cy="2285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571612"/>
            <a:ext cx="8643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b="1" dirty="0" smtClean="0"/>
              <a:t>Саудовской Аравии </a:t>
            </a:r>
            <a:r>
              <a:rPr lang="ru-RU" sz="2000" dirty="0" smtClean="0"/>
              <a:t>нашли источник нового </a:t>
            </a:r>
          </a:p>
          <a:p>
            <a:r>
              <a:rPr lang="ru-RU" sz="2000" dirty="0" err="1" smtClean="0"/>
              <a:t>коронавируса</a:t>
            </a:r>
            <a:r>
              <a:rPr lang="ru-RU" sz="2000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MERS-CoV</a:t>
            </a:r>
            <a:r>
              <a:rPr lang="ru-RU" sz="2000" b="1" dirty="0" smtClean="0"/>
              <a:t>)</a:t>
            </a:r>
            <a:r>
              <a:rPr lang="ru-RU" sz="2000" dirty="0" smtClean="0"/>
              <a:t>. </a:t>
            </a:r>
            <a:r>
              <a:rPr lang="ru-RU" sz="2000" b="1" dirty="0" smtClean="0"/>
              <a:t>Фекальный </a:t>
            </a:r>
          </a:p>
          <a:p>
            <a:r>
              <a:rPr lang="ru-RU" sz="2000" b="1" dirty="0" smtClean="0"/>
              <a:t>образец </a:t>
            </a:r>
            <a:r>
              <a:rPr lang="ru-RU" sz="2000" dirty="0" smtClean="0"/>
              <a:t>одной из местных разновидностей </a:t>
            </a:r>
          </a:p>
          <a:p>
            <a:r>
              <a:rPr lang="ru-RU" sz="2000" b="1" dirty="0" smtClean="0"/>
              <a:t>летучих мышей – «могильного </a:t>
            </a:r>
            <a:r>
              <a:rPr lang="ru-RU" sz="2000" b="1" dirty="0" err="1" smtClean="0"/>
              <a:t>мешкокрыла</a:t>
            </a:r>
            <a:r>
              <a:rPr lang="ru-RU" sz="2000" b="1" dirty="0" smtClean="0"/>
              <a:t>», </a:t>
            </a:r>
          </a:p>
          <a:p>
            <a:r>
              <a:rPr lang="ru-RU" sz="2000" dirty="0" smtClean="0"/>
              <a:t>собранный в нескольких километрах от дома,</a:t>
            </a:r>
          </a:p>
          <a:p>
            <a:r>
              <a:rPr lang="ru-RU" sz="2000" dirty="0" smtClean="0"/>
              <a:t> где жила </a:t>
            </a:r>
            <a:r>
              <a:rPr lang="ru-RU" sz="2000" b="1" dirty="0" smtClean="0"/>
              <a:t>первая известная жертва </a:t>
            </a:r>
          </a:p>
          <a:p>
            <a:r>
              <a:rPr lang="ru-RU" sz="2000" dirty="0" smtClean="0"/>
              <a:t>вызываемого </a:t>
            </a:r>
            <a:r>
              <a:rPr lang="ru-RU" sz="2000" b="1" dirty="0" err="1" smtClean="0"/>
              <a:t>MERS-CoV</a:t>
            </a:r>
            <a:r>
              <a:rPr lang="ru-RU" sz="2000" dirty="0" smtClean="0"/>
              <a:t> ближневосточного </a:t>
            </a:r>
          </a:p>
          <a:p>
            <a:r>
              <a:rPr lang="ru-RU" sz="2000" dirty="0" smtClean="0"/>
              <a:t>респираторного синдрома (MERS).</a:t>
            </a:r>
          </a:p>
          <a:p>
            <a:endParaRPr lang="ru-RU" sz="2000" dirty="0" smtClean="0"/>
          </a:p>
          <a:p>
            <a:r>
              <a:rPr lang="ru-RU" sz="2000" dirty="0" smtClean="0"/>
              <a:t>Исследование с </a:t>
            </a:r>
            <a:r>
              <a:rPr lang="ru-RU" sz="2000" b="1" dirty="0" smtClean="0"/>
              <a:t>помощью методов ПЦР и </a:t>
            </a:r>
            <a:r>
              <a:rPr lang="ru-RU" sz="2000" b="1" dirty="0" err="1" smtClean="0"/>
              <a:t>ДНК-секвенирования</a:t>
            </a:r>
            <a:r>
              <a:rPr lang="ru-RU" sz="2000" b="1" dirty="0" smtClean="0"/>
              <a:t>  </a:t>
            </a:r>
            <a:r>
              <a:rPr lang="ru-RU" sz="2000" dirty="0" smtClean="0"/>
              <a:t>выявило </a:t>
            </a:r>
            <a:r>
              <a:rPr lang="ru-RU" sz="2000" b="1" dirty="0" smtClean="0"/>
              <a:t>присутствие </a:t>
            </a:r>
            <a:r>
              <a:rPr lang="ru-RU" sz="2000" dirty="0" smtClean="0"/>
              <a:t>различных </a:t>
            </a:r>
            <a:r>
              <a:rPr lang="ru-RU" sz="2000" b="1" dirty="0" smtClean="0"/>
              <a:t>подтипов </a:t>
            </a:r>
            <a:r>
              <a:rPr lang="ru-RU" sz="2000" b="1" dirty="0" err="1" smtClean="0"/>
              <a:t>коронавируса</a:t>
            </a:r>
            <a:r>
              <a:rPr lang="ru-RU" sz="2000" b="1" dirty="0" smtClean="0"/>
              <a:t> </a:t>
            </a:r>
            <a:r>
              <a:rPr lang="ru-RU" sz="2000" dirty="0" smtClean="0"/>
              <a:t>в трети из них. Один образец фекалий,  принадлежащий могильному </a:t>
            </a:r>
            <a:r>
              <a:rPr lang="ru-RU" sz="2000" dirty="0" err="1" smtClean="0"/>
              <a:t>мешкокрылу</a:t>
            </a:r>
            <a:r>
              <a:rPr lang="ru-RU" sz="2000" dirty="0" smtClean="0"/>
              <a:t> (</a:t>
            </a:r>
            <a:r>
              <a:rPr lang="ru-RU" sz="2000" dirty="0" err="1" smtClean="0"/>
              <a:t>Egyptian</a:t>
            </a:r>
            <a:r>
              <a:rPr lang="ru-RU" sz="2000" dirty="0" smtClean="0"/>
              <a:t> </a:t>
            </a:r>
            <a:r>
              <a:rPr lang="ru-RU" sz="2000" dirty="0" err="1" smtClean="0"/>
              <a:t>Tomb</a:t>
            </a:r>
            <a:r>
              <a:rPr lang="ru-RU" sz="2000" dirty="0" smtClean="0"/>
              <a:t> </a:t>
            </a:r>
            <a:r>
              <a:rPr lang="ru-RU" sz="2000" dirty="0" err="1" smtClean="0"/>
              <a:t>Bat</a:t>
            </a:r>
            <a:r>
              <a:rPr lang="ru-RU" sz="2000" dirty="0" smtClean="0"/>
              <a:t>) и собранный в непосредственной близости от места жительства первой жертвы MERS , </a:t>
            </a:r>
            <a:r>
              <a:rPr lang="ru-RU" sz="2000" b="1" dirty="0" smtClean="0"/>
              <a:t>содержал вирусный геном,</a:t>
            </a:r>
            <a:r>
              <a:rPr lang="ru-RU" sz="2000" dirty="0" smtClean="0"/>
              <a:t>  </a:t>
            </a:r>
            <a:r>
              <a:rPr lang="ru-RU" sz="2000" b="1" dirty="0" smtClean="0"/>
              <a:t>полностью совпадающий с выделенным у больного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85860"/>
            <a:ext cx="378621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Кроме того, </a:t>
            </a:r>
            <a:r>
              <a:rPr lang="ru-RU" sz="2000" b="1" dirty="0" smtClean="0"/>
              <a:t>антитела к </a:t>
            </a:r>
          </a:p>
          <a:p>
            <a:r>
              <a:rPr lang="ru-RU" sz="2000" b="1" dirty="0" err="1" smtClean="0"/>
              <a:t>MERS-CoV</a:t>
            </a:r>
            <a:r>
              <a:rPr lang="ru-RU" sz="2000" dirty="0" smtClean="0"/>
              <a:t> были найдены другой международной группой исследователей у </a:t>
            </a:r>
            <a:r>
              <a:rPr lang="ru-RU" sz="2400" b="1" dirty="0" smtClean="0"/>
              <a:t>верблюдов</a:t>
            </a:r>
            <a:r>
              <a:rPr lang="ru-RU" sz="2000" dirty="0" smtClean="0"/>
              <a:t>, живущих на территории другого ближневосточного государства, Омана, что заставило предположить, что эти животные </a:t>
            </a:r>
            <a:r>
              <a:rPr lang="ru-RU" sz="2000" b="1" dirty="0" smtClean="0"/>
              <a:t>могут быть переносчиками заболевания</a:t>
            </a:r>
            <a:r>
              <a:rPr lang="ru-RU" sz="2000" dirty="0" smtClean="0"/>
              <a:t>, так как вероятность прямого контакта человека с летучими мышами крайне низка.</a:t>
            </a:r>
            <a:endParaRPr lang="ru-RU" sz="2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7051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4546" y="642918"/>
            <a:ext cx="430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Откуда? От верблюда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57158" y="1500174"/>
            <a:ext cx="8121225" cy="46805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1.     </a:t>
            </a:r>
            <a:r>
              <a:rPr lang="ru-RU" b="1" dirty="0">
                <a:solidFill>
                  <a:srgbClr val="002060"/>
                </a:solidFill>
              </a:rPr>
              <a:t>поражения дыхательной системы </a:t>
            </a:r>
            <a:r>
              <a:rPr lang="ru-RU" dirty="0">
                <a:solidFill>
                  <a:schemeClr val="tx1"/>
                </a:solidFill>
              </a:rPr>
              <a:t>различной степени тяжести - от слабо выраженных симптомов до тяжелой </a:t>
            </a:r>
            <a:r>
              <a:rPr lang="ru-RU" dirty="0" smtClean="0">
                <a:solidFill>
                  <a:schemeClr val="tx1"/>
                </a:solidFill>
              </a:rPr>
              <a:t>пневмонии: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    </a:t>
            </a:r>
            <a:r>
              <a:rPr lang="ru-RU" b="1" i="1" dirty="0">
                <a:solidFill>
                  <a:schemeClr val="tx1"/>
                </a:solidFill>
              </a:rPr>
              <a:t>лихорадка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    </a:t>
            </a:r>
            <a:r>
              <a:rPr lang="ru-RU" b="1" i="1" dirty="0" smtClean="0">
                <a:solidFill>
                  <a:schemeClr val="tx1"/>
                </a:solidFill>
              </a:rPr>
              <a:t>кашель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    </a:t>
            </a:r>
            <a:r>
              <a:rPr lang="ru-RU" b="1" i="1" dirty="0" smtClean="0">
                <a:solidFill>
                  <a:schemeClr val="tx1"/>
                </a:solidFill>
              </a:rPr>
              <a:t>одышка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r>
              <a:rPr lang="ru-RU" dirty="0">
                <a:solidFill>
                  <a:schemeClr val="tx1"/>
                </a:solidFill>
              </a:rPr>
              <a:t>    </a:t>
            </a:r>
            <a:r>
              <a:rPr lang="ru-RU" b="1" i="1" dirty="0" smtClean="0">
                <a:solidFill>
                  <a:schemeClr val="tx1"/>
                </a:solidFill>
              </a:rPr>
              <a:t>затрудненное </a:t>
            </a:r>
            <a:r>
              <a:rPr lang="ru-RU" b="1" i="1" dirty="0">
                <a:solidFill>
                  <a:schemeClr val="tx1"/>
                </a:solidFill>
              </a:rPr>
              <a:t>дыхание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    </a:t>
            </a:r>
            <a:r>
              <a:rPr lang="ru-RU" b="1" i="1" dirty="0" smtClean="0">
                <a:solidFill>
                  <a:schemeClr val="tx1"/>
                </a:solidFill>
              </a:rPr>
              <a:t>пневмония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    </a:t>
            </a:r>
            <a:r>
              <a:rPr lang="ru-RU" b="1" dirty="0">
                <a:solidFill>
                  <a:srgbClr val="002060"/>
                </a:solidFill>
              </a:rPr>
              <a:t>атипичные симптомы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b="1" i="1" dirty="0">
                <a:solidFill>
                  <a:schemeClr val="tx1"/>
                </a:solidFill>
              </a:rPr>
              <a:t>диарея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почечная </a:t>
            </a:r>
            <a:r>
              <a:rPr lang="ru-RU" b="1" i="1" dirty="0">
                <a:solidFill>
                  <a:schemeClr val="tx1"/>
                </a:solidFill>
              </a:rPr>
              <a:t>недостаточность.</a:t>
            </a:r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7399105" cy="8572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 </a:t>
            </a:r>
            <a:r>
              <a:rPr lang="ru-RU" b="1" dirty="0" smtClean="0">
                <a:solidFill>
                  <a:srgbClr val="C00000"/>
                </a:solidFill>
              </a:rPr>
              <a:t>симптомы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357430"/>
            <a:ext cx="2841104" cy="21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572008"/>
            <a:ext cx="2306191" cy="152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57158" y="1142984"/>
            <a:ext cx="8568952" cy="4425354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тяжелая пневмония </a:t>
            </a:r>
            <a:r>
              <a:rPr lang="ru-RU" dirty="0">
                <a:solidFill>
                  <a:schemeClr val="tx1"/>
                </a:solidFill>
              </a:rPr>
              <a:t>с </a:t>
            </a:r>
            <a:r>
              <a:rPr lang="ru-RU" b="1" i="1" dirty="0">
                <a:solidFill>
                  <a:schemeClr val="tx1"/>
                </a:solidFill>
              </a:rPr>
              <a:t>дыхательной недостаточностью</a:t>
            </a:r>
            <a:r>
              <a:rPr lang="ru-RU" dirty="0">
                <a:solidFill>
                  <a:schemeClr val="tx1"/>
                </a:solidFill>
              </a:rPr>
              <a:t>, требующей искусственной вентиляции легких, 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острый респираторный </a:t>
            </a:r>
            <a:r>
              <a:rPr lang="ru-RU" b="1" dirty="0" err="1">
                <a:solidFill>
                  <a:schemeClr val="tx1"/>
                </a:solidFill>
              </a:rPr>
              <a:t>дистресс</a:t>
            </a:r>
            <a:r>
              <a:rPr lang="ru-RU" b="1" dirty="0">
                <a:solidFill>
                  <a:schemeClr val="tx1"/>
                </a:solidFill>
              </a:rPr>
              <a:t>-синдром </a:t>
            </a:r>
            <a:r>
              <a:rPr lang="ru-RU" dirty="0">
                <a:solidFill>
                  <a:schemeClr val="tx1"/>
                </a:solidFill>
              </a:rPr>
              <a:t>(ОРДС) с </a:t>
            </a:r>
            <a:r>
              <a:rPr lang="ru-RU" b="1" i="1" dirty="0" err="1">
                <a:solidFill>
                  <a:schemeClr val="tx1"/>
                </a:solidFill>
              </a:rPr>
              <a:t>полиорганной</a:t>
            </a:r>
            <a:r>
              <a:rPr lang="ru-RU" b="1" i="1" dirty="0">
                <a:solidFill>
                  <a:schemeClr val="tx1"/>
                </a:solidFill>
              </a:rPr>
              <a:t> недостаточностью</a:t>
            </a:r>
            <a:r>
              <a:rPr lang="ru-RU" dirty="0">
                <a:solidFill>
                  <a:schemeClr val="tx1"/>
                </a:solidFill>
              </a:rPr>
              <a:t>, 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почечная недостаточность</a:t>
            </a:r>
            <a:r>
              <a:rPr lang="ru-RU" dirty="0">
                <a:solidFill>
                  <a:schemeClr val="tx1"/>
                </a:solidFill>
              </a:rPr>
              <a:t>, требующая диализа, 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истощающая </a:t>
            </a:r>
            <a:r>
              <a:rPr lang="ru-RU" b="1" dirty="0" err="1">
                <a:solidFill>
                  <a:schemeClr val="tx1"/>
                </a:solidFill>
              </a:rPr>
              <a:t>коагулопатия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перикардит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214546" y="1000108"/>
            <a:ext cx="5929354" cy="1054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Осложнения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643446"/>
            <a:ext cx="2171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429132"/>
            <a:ext cx="2179307" cy="163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72008"/>
            <a:ext cx="2476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28670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декабре ученые </a:t>
            </a:r>
            <a:r>
              <a:rPr lang="ru-RU" sz="2400" b="1" u="sng" dirty="0" smtClean="0">
                <a:hlinkClick r:id="rId2"/>
              </a:rPr>
              <a:t>в журнале </a:t>
            </a:r>
            <a:r>
              <a:rPr lang="ru-RU" sz="2400" b="1" u="sng" dirty="0" err="1" smtClean="0">
                <a:hlinkClick r:id="rId2"/>
              </a:rPr>
              <a:t>mBio</a:t>
            </a:r>
            <a:r>
              <a:rPr lang="ru-RU" sz="2400" b="1" u="sng" dirty="0" smtClean="0">
                <a:hlinkClick r:id="rId2"/>
              </a:rPr>
              <a:t> заявили, что новый </a:t>
            </a:r>
            <a:r>
              <a:rPr lang="ru-RU" sz="2400" b="1" u="sng" dirty="0" err="1" smtClean="0">
                <a:hlinkClick r:id="rId2"/>
              </a:rPr>
              <a:t>коронавирус</a:t>
            </a:r>
            <a:r>
              <a:rPr lang="ru-RU" sz="2400" b="1" u="sng" dirty="0" smtClean="0">
                <a:hlinkClick r:id="rId2"/>
              </a:rPr>
              <a:t> </a:t>
            </a:r>
            <a:r>
              <a:rPr lang="ru-RU" sz="2400" b="1" u="sng" dirty="0" err="1" smtClean="0">
                <a:hlinkClick r:id="rId2"/>
              </a:rPr>
              <a:t>hCoV-EMC</a:t>
            </a:r>
            <a:r>
              <a:rPr lang="ru-RU" sz="2400" b="1" u="sng" dirty="0" smtClean="0">
                <a:hlinkClick r:id="rId2"/>
              </a:rPr>
              <a:t> опасен для человечества</a:t>
            </a:r>
            <a:r>
              <a:rPr lang="ru-RU" sz="2400" dirty="0" smtClean="0"/>
              <a:t>, так как может передаваться от животных к человеку. К этому времени на его счету было уже девять заболевших с лабораторно подтвержденным диагнозом, пятеро из которых умерли от пневмонии и почечной недостаточности. Специалисты из Боннского медицинского центра в Германии, авторы статьи, утверждали, что </a:t>
            </a:r>
            <a:r>
              <a:rPr lang="ru-RU" sz="2400" dirty="0" err="1" smtClean="0"/>
              <a:t>коронавирус</a:t>
            </a:r>
            <a:r>
              <a:rPr lang="ru-RU" sz="2400" dirty="0" smtClean="0"/>
              <a:t> </a:t>
            </a:r>
            <a:r>
              <a:rPr lang="ru-RU" sz="2400" b="1" dirty="0" err="1" smtClean="0"/>
              <a:t>MERS-CoV</a:t>
            </a:r>
            <a:r>
              <a:rPr lang="ru-RU" sz="2400" dirty="0" smtClean="0"/>
              <a:t> имеет </a:t>
            </a:r>
            <a:r>
              <a:rPr lang="ru-RU" sz="2400" b="1" dirty="0" smtClean="0"/>
              <a:t>родственные связи с вирусом SARS</a:t>
            </a:r>
            <a:r>
              <a:rPr lang="ru-RU" sz="2400" dirty="0" smtClean="0"/>
              <a:t>, возбудителем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атипичной</a:t>
            </a:r>
            <a:r>
              <a:rPr lang="ru-RU" sz="2400" b="1" dirty="0" smtClean="0"/>
              <a:t> пневмонии», </a:t>
            </a:r>
            <a:r>
              <a:rPr lang="ru-RU" sz="2400" dirty="0" smtClean="0"/>
              <a:t>и вызывает заболевание со сходной клинической картиной.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28670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Исследования показали, что </a:t>
            </a:r>
            <a:r>
              <a:rPr lang="ru-RU" sz="2800" b="1" dirty="0" smtClean="0"/>
              <a:t>новый </a:t>
            </a:r>
            <a:r>
              <a:rPr lang="ru-RU" sz="2800" b="1" dirty="0" err="1" smtClean="0"/>
              <a:t>коронавирус</a:t>
            </a:r>
            <a:r>
              <a:rPr lang="ru-RU" sz="2800" b="1" dirty="0" smtClean="0"/>
              <a:t> и SARS </a:t>
            </a:r>
            <a:r>
              <a:rPr lang="ru-RU" sz="2800" dirty="0" smtClean="0"/>
              <a:t>используют разные рецепторы, но, как предположил </a:t>
            </a:r>
            <a:r>
              <a:rPr lang="ru-RU" sz="2800" dirty="0" err="1" smtClean="0"/>
              <a:t>Кристиан</a:t>
            </a:r>
            <a:r>
              <a:rPr lang="ru-RU" sz="2800" dirty="0" smtClean="0"/>
              <a:t> </a:t>
            </a:r>
            <a:r>
              <a:rPr lang="ru-RU" sz="2800" dirty="0" err="1" smtClean="0"/>
              <a:t>Дростен</a:t>
            </a:r>
            <a:r>
              <a:rPr lang="ru-RU" sz="2800" dirty="0" smtClean="0"/>
              <a:t>, руководитель исследования, </a:t>
            </a:r>
            <a:r>
              <a:rPr lang="ru-RU" sz="2800" b="1" dirty="0" err="1" smtClean="0"/>
              <a:t>MERS-CoV</a:t>
            </a:r>
            <a:r>
              <a:rPr lang="ru-RU" sz="2800" dirty="0" smtClean="0"/>
              <a:t> может использовать рецепторы на поверхности клеток легких человека, что делает его </a:t>
            </a:r>
            <a:r>
              <a:rPr lang="ru-RU" sz="2800" b="1" dirty="0" smtClean="0"/>
              <a:t>более инфекционным, чем SARS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феврале 2013 г. </a:t>
            </a:r>
            <a:r>
              <a:rPr lang="ru-RU" sz="2800" b="1" u="sng" dirty="0" smtClean="0">
                <a:hlinkClick r:id="rId2"/>
              </a:rPr>
              <a:t>в том же журнале </a:t>
            </a:r>
            <a:r>
              <a:rPr lang="ru-RU" sz="2800" b="1" u="sng" dirty="0" err="1" smtClean="0">
                <a:hlinkClick r:id="rId2"/>
              </a:rPr>
              <a:t>mBio</a:t>
            </a:r>
            <a:r>
              <a:rPr lang="ru-RU" sz="2800" b="1" u="sng" dirty="0" smtClean="0">
                <a:hlinkClick r:id="rId2"/>
              </a:rPr>
              <a:t> появилась статья</a:t>
            </a:r>
            <a:r>
              <a:rPr lang="ru-RU" sz="2800" dirty="0" smtClean="0"/>
              <a:t> о том, что новый </a:t>
            </a:r>
            <a:r>
              <a:rPr lang="ru-RU" sz="2800" dirty="0" err="1" smtClean="0"/>
              <a:t>коронавирус</a:t>
            </a:r>
            <a:r>
              <a:rPr lang="ru-RU" sz="2800" dirty="0" smtClean="0"/>
              <a:t> </a:t>
            </a:r>
            <a:r>
              <a:rPr lang="ru-RU" sz="2800" dirty="0" err="1" smtClean="0"/>
              <a:t>MERS-CoV</a:t>
            </a:r>
            <a:r>
              <a:rPr lang="ru-RU" sz="2800" dirty="0" smtClean="0"/>
              <a:t> легко поражает клетки дыхательного эпителия и размножается в них быстрее, чем вирус SARS. Врожденный иммунитет слабо отвечает как на тот, так и на другой вирус. Но </a:t>
            </a:r>
            <a:r>
              <a:rPr lang="ru-RU" sz="2800" dirty="0" err="1" smtClean="0"/>
              <a:t>MERS-CoV</a:t>
            </a:r>
            <a:r>
              <a:rPr lang="ru-RU" sz="2800" dirty="0" smtClean="0"/>
              <a:t> оказался чувствителен к интерферону — фактору приобретенного иммунитета.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928670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Опять же, из-за </a:t>
            </a:r>
            <a:r>
              <a:rPr lang="ru-RU" sz="2000" dirty="0" err="1" smtClean="0"/>
              <a:t>неизученности</a:t>
            </a:r>
            <a:r>
              <a:rPr lang="ru-RU" sz="2000" dirty="0" smtClean="0"/>
              <a:t> нет исчерпывающего ответа, но считается, что </a:t>
            </a:r>
            <a:r>
              <a:rPr lang="ru-RU" sz="2000" b="1" dirty="0" smtClean="0"/>
              <a:t>MERS</a:t>
            </a:r>
            <a:r>
              <a:rPr lang="ru-RU" sz="2000" dirty="0" smtClean="0"/>
              <a:t> имеет </a:t>
            </a:r>
            <a:r>
              <a:rPr lang="ru-RU" sz="2000" b="1" dirty="0" smtClean="0"/>
              <a:t>ограниченную способность к передаче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Для передачи </a:t>
            </a:r>
            <a:r>
              <a:rPr lang="ru-RU" sz="2000" dirty="0" smtClean="0"/>
              <a:t>нужен </a:t>
            </a:r>
            <a:r>
              <a:rPr lang="ru-RU" sz="2000" b="1" dirty="0" smtClean="0"/>
              <a:t>тесный</a:t>
            </a:r>
            <a:r>
              <a:rPr lang="ru-RU" sz="2000" dirty="0" smtClean="0"/>
              <a:t> и </a:t>
            </a:r>
            <a:r>
              <a:rPr lang="ru-RU" sz="2000" b="1" dirty="0" smtClean="0"/>
              <a:t>достаточно продолжительный контакт с зараженным</a:t>
            </a:r>
            <a:r>
              <a:rPr lang="ru-RU" sz="2000" dirty="0" smtClean="0"/>
              <a:t>, например, через рукопожатие или если человек чихнет.  </a:t>
            </a:r>
            <a:r>
              <a:rPr lang="ru-RU" sz="2000" b="1" dirty="0" smtClean="0"/>
              <a:t>Подавляющее большинство зараженных появилось в больницах</a:t>
            </a:r>
            <a:r>
              <a:rPr lang="ru-RU" sz="2000" dirty="0" smtClean="0"/>
              <a:t>, где с зараженными длительное время находились их друзья, знакомые, родственники, врачи, а также посторонние люди. </a:t>
            </a:r>
          </a:p>
          <a:p>
            <a:endParaRPr lang="ru-RU" sz="2000" dirty="0" smtClean="0"/>
          </a:p>
          <a:p>
            <a:r>
              <a:rPr lang="ru-RU" sz="2000" dirty="0" smtClean="0"/>
              <a:t>Сам </a:t>
            </a:r>
            <a:r>
              <a:rPr lang="ru-RU" sz="2000" b="1" dirty="0" smtClean="0"/>
              <a:t>вирус за пределами организма</a:t>
            </a:r>
            <a:r>
              <a:rPr lang="ru-RU" sz="2000" dirty="0" smtClean="0"/>
              <a:t> </a:t>
            </a:r>
            <a:r>
              <a:rPr lang="ru-RU" sz="2000" b="1" dirty="0" smtClean="0"/>
              <a:t>не может существовать долго и погибает </a:t>
            </a:r>
            <a:r>
              <a:rPr lang="ru-RU" sz="2000" dirty="0" smtClean="0"/>
              <a:t>в течение максимум нескольких дней, Он также легко уничтожается обычными средствами дезинфекции. 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посмотреть на </a:t>
            </a:r>
            <a:r>
              <a:rPr lang="ru-RU" b="1" dirty="0" smtClean="0"/>
              <a:t>«голую статистику» смертности</a:t>
            </a:r>
            <a:r>
              <a:rPr lang="ru-RU" dirty="0" smtClean="0"/>
              <a:t>, то цифры действительно весьма серьезные. Вакцины от этой разновидности </a:t>
            </a:r>
            <a:r>
              <a:rPr lang="ru-RU" dirty="0" err="1" smtClean="0"/>
              <a:t>коронавируса</a:t>
            </a:r>
            <a:r>
              <a:rPr lang="ru-RU" dirty="0" smtClean="0"/>
              <a:t> пока нет. </a:t>
            </a:r>
          </a:p>
          <a:p>
            <a:endParaRPr lang="ru-RU" dirty="0" smtClean="0"/>
          </a:p>
          <a:p>
            <a:r>
              <a:rPr lang="ru-RU" dirty="0" smtClean="0"/>
              <a:t>В целом по миру </a:t>
            </a:r>
            <a:r>
              <a:rPr lang="ru-RU" b="1" dirty="0" smtClean="0"/>
              <a:t>смертность от MERS составляет на уровне 39 %. </a:t>
            </a:r>
          </a:p>
          <a:p>
            <a:endParaRPr lang="ru-RU" b="1" dirty="0" smtClean="0"/>
          </a:p>
          <a:p>
            <a:r>
              <a:rPr lang="ru-RU" dirty="0" smtClean="0"/>
              <a:t>Но здесь следует учитывать следующее: очень большое количество умерших – это люди преклонного возраста (старше 60, а чаще более 70 лет), чей организм был ослаблен другими заболевания. </a:t>
            </a:r>
            <a:r>
              <a:rPr lang="ru-RU" b="1" dirty="0" smtClean="0"/>
              <a:t>MERS</a:t>
            </a:r>
            <a:r>
              <a:rPr lang="ru-RU" dirty="0" smtClean="0"/>
              <a:t> же стал по сути “последним” ударом для тех, когда людей могла довести до летального исхода и обычная серьезная простуда. Например в той же </a:t>
            </a:r>
            <a:r>
              <a:rPr lang="ru-RU" b="1" dirty="0" smtClean="0"/>
              <a:t>Южной Корее</a:t>
            </a:r>
            <a:r>
              <a:rPr lang="ru-RU" dirty="0" smtClean="0"/>
              <a:t> самый молодой из умерших – </a:t>
            </a:r>
            <a:r>
              <a:rPr lang="ru-RU" b="1" dirty="0" smtClean="0"/>
              <a:t>58 лет</a:t>
            </a:r>
            <a:r>
              <a:rPr lang="ru-RU" dirty="0" smtClean="0"/>
              <a:t>, но большинству жертв было </a:t>
            </a:r>
            <a:r>
              <a:rPr lang="ru-RU" b="1" dirty="0" smtClean="0"/>
              <a:t>за 70 ле</a:t>
            </a:r>
            <a:r>
              <a:rPr lang="ru-RU" dirty="0" smtClean="0"/>
              <a:t>т, у которых до этого были «букеты» других заболеваний: </a:t>
            </a:r>
            <a:r>
              <a:rPr lang="ru-RU" b="1" dirty="0" smtClean="0"/>
              <a:t>рак, пневмония, диабет и пр</a:t>
            </a:r>
            <a:r>
              <a:rPr lang="ru-RU" dirty="0" smtClean="0"/>
              <a:t>очее.</a:t>
            </a:r>
            <a:br>
              <a:rPr lang="ru-RU" dirty="0" smtClean="0"/>
            </a:br>
            <a:r>
              <a:rPr lang="ru-RU" dirty="0" smtClean="0"/>
              <a:t>Хотя истоки и суть </a:t>
            </a:r>
            <a:r>
              <a:rPr lang="ru-RU" dirty="0" err="1" smtClean="0"/>
              <a:t>коронавируса</a:t>
            </a:r>
            <a:r>
              <a:rPr lang="ru-RU" dirty="0" smtClean="0"/>
              <a:t> пока не до конца ясны, но считается, что главная группа риска – это пожилые люди с ослабленной иммунной системой (диабет, рак и прочее). </a:t>
            </a:r>
          </a:p>
          <a:p>
            <a:r>
              <a:rPr lang="ru-RU" dirty="0" smtClean="0"/>
              <a:t>Есть также данные, что особенно уязвимы те, у кого серьезные заболевания органов дыхания. MERS часто приводит к затруднениям в дыхании, что вкупе с предыдущими проблемами доводит некоторых людей до летального исхода.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Коронавирус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MERS-CoV</a:t>
            </a:r>
            <a:r>
              <a:rPr lang="ru-RU" sz="2800" b="1" dirty="0" smtClean="0"/>
              <a:t> </a:t>
            </a:r>
            <a:r>
              <a:rPr lang="ru-RU" sz="2800" dirty="0" smtClean="0"/>
              <a:t>появился на </a:t>
            </a:r>
            <a:r>
              <a:rPr lang="ru-RU" sz="2800" b="1" dirty="0" smtClean="0"/>
              <a:t>Ближнем Востоке</a:t>
            </a:r>
            <a:r>
              <a:rPr lang="ru-RU" sz="2800" dirty="0" smtClean="0"/>
              <a:t> и перекинулся в </a:t>
            </a:r>
            <a:r>
              <a:rPr lang="ru-RU" sz="2800" b="1" dirty="0" smtClean="0"/>
              <a:t>Южную Корею</a:t>
            </a:r>
            <a:r>
              <a:rPr lang="ru-RU" sz="2800" dirty="0" smtClean="0"/>
              <a:t>, начав там активно распространяться. Обеспокоенность вызывает тот факт, что у заболевших наблюдаются </a:t>
            </a:r>
            <a:r>
              <a:rPr lang="ru-RU" sz="2800" b="1" dirty="0" smtClean="0"/>
              <a:t>высокие показатели смертности, </a:t>
            </a:r>
            <a:r>
              <a:rPr lang="ru-RU" sz="2800" dirty="0" smtClean="0"/>
              <a:t>а </a:t>
            </a:r>
            <a:r>
              <a:rPr lang="ru-RU" sz="2800" b="1" dirty="0" smtClean="0"/>
              <a:t>вакцины </a:t>
            </a:r>
            <a:r>
              <a:rPr lang="ru-RU" sz="2800" dirty="0" smtClean="0"/>
              <a:t>от вируса</a:t>
            </a:r>
            <a:r>
              <a:rPr lang="ru-RU" sz="2800" b="1" dirty="0" smtClean="0"/>
              <a:t> не существует,  специфической терапии </a:t>
            </a:r>
            <a:r>
              <a:rPr lang="ru-RU" sz="2800" dirty="0" smtClean="0"/>
              <a:t>как таковой </a:t>
            </a:r>
            <a:r>
              <a:rPr lang="ru-RU" sz="2800" b="1" dirty="0" smtClean="0"/>
              <a:t>нет</a:t>
            </a:r>
            <a:r>
              <a:rPr lang="ru-RU" sz="2800" dirty="0" smtClean="0"/>
              <a:t>.  </a:t>
            </a:r>
          </a:p>
          <a:p>
            <a:endParaRPr lang="ru-RU" sz="2800" dirty="0" smtClean="0"/>
          </a:p>
          <a:p>
            <a:pPr algn="ctr"/>
            <a:r>
              <a:rPr lang="ru-RU" sz="2800" dirty="0" smtClean="0"/>
              <a:t>В настоящее время стали циркулировать слухи и домыслы,  которые преувеличивают опасность "новой чумы XXI века ".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4643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b="1" dirty="0" smtClean="0"/>
              <a:t>Южную Корею</a:t>
            </a:r>
            <a:r>
              <a:rPr lang="ru-RU" sz="2000" dirty="0" smtClean="0"/>
              <a:t> этот вирус попал вместе с </a:t>
            </a:r>
            <a:r>
              <a:rPr lang="ru-RU" sz="2000" b="1" dirty="0" smtClean="0"/>
              <a:t>путешественником</a:t>
            </a:r>
            <a:r>
              <a:rPr lang="ru-RU" sz="2000" dirty="0" smtClean="0"/>
              <a:t>. Четко известно, что его привез кореец, который ездил на Ближний Восток. Когда он заболел, он в течение длительного времени искал, в какой госпиталь лучше госпитализироваться. Он </a:t>
            </a:r>
            <a:r>
              <a:rPr lang="ru-RU" sz="2000" b="1" dirty="0" smtClean="0"/>
              <a:t>объехал четыре гос</a:t>
            </a:r>
            <a:r>
              <a:rPr lang="ru-RU" sz="2000" dirty="0" smtClean="0"/>
              <a:t>питаля, в каждом из них </a:t>
            </a:r>
            <a:r>
              <a:rPr lang="ru-RU" sz="2000" b="1" dirty="0" smtClean="0"/>
              <a:t>он посидел в приемном отделении, приемное отделение в Южной Корее </a:t>
            </a:r>
            <a:r>
              <a:rPr lang="ru-RU" sz="2000" dirty="0" smtClean="0"/>
              <a:t>— это большое помещение, в котором сидят несколько десятков человек, — то есть он контактировал сразу с многими людьми, большинство из них потом заболели. </a:t>
            </a:r>
            <a:endParaRPr lang="ru-RU" sz="2000" dirty="0"/>
          </a:p>
        </p:txBody>
      </p:sp>
      <p:pic>
        <p:nvPicPr>
          <p:cNvPr id="61442" name="Picture 2" descr="C:\Documents and Settings\Приемное-амб\Рабочий стол\5_a6c2e0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3500494" cy="2859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zakon.kz/uploads/posts/2015-06/2015062411020770569_mers-virus-outbre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00042"/>
            <a:ext cx="3875939" cy="21907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28604"/>
            <a:ext cx="87154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 Condensed"/>
              </a:rPr>
              <a:t>Число заразившихся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 Condensed"/>
              </a:rPr>
              <a:t>MERS в Южной Корее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 Condensed"/>
              </a:rPr>
              <a:t>достигло 179 человек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Times New Roman" pitchFamily="18" charset="0"/>
              </a:rPr>
              <a:t>  </a:t>
            </a:r>
            <a:endParaRPr kumimoji="0" lang="ru-RU" sz="28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F9CBA"/>
                </a:solidFill>
                <a:effectLst/>
                <a:latin typeface="Roboto Condensed"/>
                <a:cs typeface="Times New Roman" pitchFamily="18" charset="0"/>
              </a:rPr>
              <a:t>24 июня 2015,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Times New Roman" pitchFamily="18" charset="0"/>
              </a:rPr>
              <a:t>11:02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41A8"/>
                </a:solidFill>
                <a:effectLst/>
                <a:latin typeface="Tahoma" pitchFamily="34" charset="0"/>
                <a:cs typeface="Tahoma" pitchFamily="34" charset="0"/>
              </a:rPr>
              <a:t>По данным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D41A8"/>
                </a:solidFill>
                <a:effectLst/>
                <a:latin typeface="Tahoma" pitchFamily="34" charset="0"/>
                <a:cs typeface="Tahoma" pitchFamily="34" charset="0"/>
              </a:rPr>
              <a:t>минздрава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41A8"/>
                </a:solidFill>
                <a:effectLst/>
                <a:latin typeface="Tahoma" pitchFamily="34" charset="0"/>
                <a:cs typeface="Tahoma" pitchFamily="34" charset="0"/>
              </a:rPr>
              <a:t> страны, около 3,1 тысяч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41A8"/>
                </a:solidFill>
                <a:effectLst/>
                <a:latin typeface="Tahoma" pitchFamily="34" charset="0"/>
                <a:cs typeface="Tahoma" pitchFamily="34" charset="0"/>
              </a:rPr>
              <a:t>человек остаются под карантином.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среду было зарегистрировано четыре новых случая. В числе новых заразившихся - медсестра из Сеула. Число жертв уже третий день остается прежним - 27 человек.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настоящее время 16 человек находятся в больницах в критическом состоя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нии.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Выздороветь смогли 67 человек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в том числе 13 с начала этой недели.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Вспышка вируса негативно отразилась на рейтинге президента страны Пак Кын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которая, по мнению многих граждан Южной Кореи, слишком поздно отреагировала на вспышку вируса. Первые случаи заболевания ближневосточным респираторным синдромом (MERS), вакцины от которого до сих пор нет, были зафиксированы в 2012 году в Саудовской Аравии. В Корее вспышка вируса началась 20 мая. На данный момент страна занимает второе после Саудовской Аравии место по числу погибших от MERS.</a:t>
            </a:r>
            <a:endParaRPr kumimoji="0" lang="ru-RU" sz="34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714356"/>
            <a:ext cx="77867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Две крупнейшие больницы Сеула закрылись из-за распространения </a:t>
            </a:r>
            <a:r>
              <a:rPr lang="ru-RU" b="1" dirty="0" err="1" smtClean="0"/>
              <a:t>коронавируса</a:t>
            </a:r>
            <a:endParaRPr lang="ru-RU" b="1" dirty="0" smtClean="0"/>
          </a:p>
          <a:p>
            <a:r>
              <a:rPr lang="ru-RU" dirty="0" smtClean="0"/>
              <a:t>  10:59, 24.06.2015 // Росбалт, Главные новости</a:t>
            </a:r>
          </a:p>
          <a:p>
            <a:r>
              <a:rPr lang="ru-RU" dirty="0" smtClean="0"/>
              <a:t>СЕУЛ, 24 июня. </a:t>
            </a:r>
            <a:r>
              <a:rPr lang="ru-RU" b="1" dirty="0" smtClean="0"/>
              <a:t>Две наиболее крупные больницы</a:t>
            </a:r>
            <a:r>
              <a:rPr lang="ru-RU" dirty="0" smtClean="0"/>
              <a:t> в столице Южной Кореи </a:t>
            </a:r>
            <a:r>
              <a:rPr lang="ru-RU" b="1" dirty="0" smtClean="0"/>
              <a:t>приостановили обслуживание пациентов </a:t>
            </a:r>
            <a:r>
              <a:rPr lang="ru-RU" dirty="0" smtClean="0"/>
              <a:t>после сообщения о четырех новых случаях заражения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ближневосточного респираторного синдрома MERS, передает </a:t>
            </a:r>
            <a:r>
              <a:rPr lang="ru-RU" dirty="0" err="1" smtClean="0"/>
              <a:t>France</a:t>
            </a:r>
            <a:r>
              <a:rPr lang="ru-RU" dirty="0" smtClean="0"/>
              <a:t> </a:t>
            </a:r>
            <a:r>
              <a:rPr lang="ru-RU" dirty="0" err="1" smtClean="0"/>
              <a:t>Presse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Сеульский</a:t>
            </a:r>
            <a:r>
              <a:rPr lang="ru-RU" b="1" dirty="0" smtClean="0"/>
              <a:t> медицинский центр </a:t>
            </a:r>
            <a:r>
              <a:rPr lang="ru-RU" b="1" dirty="0" err="1" smtClean="0"/>
              <a:t>Samsung</a:t>
            </a:r>
            <a:r>
              <a:rPr lang="ru-RU" dirty="0" smtClean="0"/>
              <a:t>, принадлежащий корпорации </a:t>
            </a:r>
            <a:r>
              <a:rPr lang="ru-RU" dirty="0" err="1" smtClean="0"/>
              <a:t>Samsung</a:t>
            </a:r>
            <a:r>
              <a:rPr lang="ru-RU" dirty="0" smtClean="0"/>
              <a:t> </a:t>
            </a:r>
            <a:r>
              <a:rPr lang="ru-RU" dirty="0" err="1" smtClean="0"/>
              <a:t>Group</a:t>
            </a:r>
            <a:r>
              <a:rPr lang="ru-RU" dirty="0" smtClean="0"/>
              <a:t>, 14 июня объявил о прекращении оказания большинства услуг пациентам сроком на десять дней с целью остановить распространение вируса. Однако из-за того, что число новых заражений продолжает расти, центр принял решение продлить частичное закрытие на "неопределенный срок".</a:t>
            </a:r>
          </a:p>
          <a:p>
            <a:endParaRPr lang="ru-RU" dirty="0" smtClean="0"/>
          </a:p>
          <a:p>
            <a:r>
              <a:rPr lang="ru-RU" dirty="0" smtClean="0"/>
              <a:t>Вспышка вируса в Южной Корее началась 20 мая. Вакцины против этого вируса не существует. Около половины заболевших были инфицированы в </a:t>
            </a:r>
            <a:r>
              <a:rPr lang="ru-RU" dirty="0" err="1" smtClean="0"/>
              <a:t>Сеульском</a:t>
            </a:r>
            <a:r>
              <a:rPr lang="ru-RU" dirty="0" smtClean="0"/>
              <a:t> медицинском центре </a:t>
            </a:r>
            <a:r>
              <a:rPr lang="ru-RU" dirty="0" err="1" smtClean="0"/>
              <a:t>Samsung</a:t>
            </a:r>
            <a:r>
              <a:rPr lang="ru-RU" dirty="0" smtClean="0"/>
              <a:t>, где выявлены первые случаи заболевания.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071546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/>
              <a:t>В целях безопасности по всей стране закрыты свыше двух тысяч детских садов и школ. Там, где занятия продолжаются, учащиеся — обязательно в масках. В классах проводят дезинфекцию, равно как и в общественных местах: на рынках, городских улицах, в метро.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643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Стоит признать, что многие </a:t>
            </a:r>
            <a:r>
              <a:rPr lang="ru-RU" b="1" dirty="0" smtClean="0"/>
              <a:t>СМИ постарались и нагнали страха</a:t>
            </a:r>
            <a:r>
              <a:rPr lang="ru-RU" dirty="0" smtClean="0"/>
              <a:t>, существенно </a:t>
            </a:r>
            <a:r>
              <a:rPr lang="ru-RU" b="1" dirty="0" smtClean="0"/>
              <a:t>преувеличив опасность</a:t>
            </a:r>
            <a:r>
              <a:rPr lang="ru-RU" dirty="0" smtClean="0"/>
              <a:t>. Многие люди в итоге выздоравливают, организм попросту сам перебарывает болезнь.  В </a:t>
            </a:r>
            <a:r>
              <a:rPr lang="ru-RU" b="1" dirty="0" smtClean="0"/>
              <a:t>Корее выписаны уже 10 человек</a:t>
            </a:r>
            <a:r>
              <a:rPr lang="ru-RU" dirty="0" smtClean="0"/>
              <a:t>, которые, переболев, поправились и вновь теперь живут прежней жизнью. </a:t>
            </a:r>
          </a:p>
          <a:p>
            <a:endParaRPr lang="ru-RU" dirty="0" smtClean="0"/>
          </a:p>
          <a:p>
            <a:r>
              <a:rPr lang="ru-RU" dirty="0" smtClean="0"/>
              <a:t>Есть также данные, которые позволяют говорить, что часто к здоровым людям вирус просто не «пристает». </a:t>
            </a:r>
            <a:r>
              <a:rPr lang="ru-RU" b="1" dirty="0" smtClean="0"/>
              <a:t>Скорее всего тут срабатывает иммунная система</a:t>
            </a:r>
            <a:r>
              <a:rPr lang="ru-RU" dirty="0" smtClean="0"/>
              <a:t>, которая отталкивает вирус. Так что нагнетать страхи не следует, это отнюдь не страшная зараза, которая пришла с другой планеты и которая может «выкосить» все человечество. Многие сравнивают MERS с общими симптомами и течением болезни с гриппом, хотя и достаточно сильным. </a:t>
            </a:r>
            <a:br>
              <a:rPr lang="ru-RU" dirty="0" smtClean="0"/>
            </a:br>
            <a:r>
              <a:rPr lang="ru-RU" dirty="0" smtClean="0"/>
              <a:t>Есть одна особенность, которая, возможно, позволит хотя бы немного успокоиться родителям. По непонятным пока причинам, </a:t>
            </a:r>
            <a:r>
              <a:rPr lang="ru-RU" b="1" dirty="0" smtClean="0"/>
              <a:t>MERS крайне редко передается детям</a:t>
            </a:r>
            <a:r>
              <a:rPr lang="ru-RU" dirty="0" smtClean="0"/>
              <a:t>. По статистике в мире </a:t>
            </a:r>
            <a:r>
              <a:rPr lang="ru-RU" b="1" dirty="0" smtClean="0"/>
              <a:t>из всех заболевших только 3 % составили дет</a:t>
            </a:r>
            <a:r>
              <a:rPr lang="ru-RU" dirty="0" smtClean="0"/>
              <a:t>и в возрасте до 14 лет. Это значительно меньше, чем в других возрастных группах. В той же Южной Корее </a:t>
            </a:r>
            <a:r>
              <a:rPr lang="ru-RU" b="1" dirty="0" smtClean="0"/>
              <a:t>в возрасте до 14 лет никто не заболел</a:t>
            </a:r>
            <a:r>
              <a:rPr lang="ru-RU" dirty="0" smtClean="0"/>
              <a:t>, самому молодому из инфицированных – 16 лет и то, как отмечают, подросток гораздо легче, чем остальные, переносит инфекцию. Вирус гораздо хуже передается детям, чем взрослым. 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000108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Майкл </a:t>
            </a:r>
            <a:r>
              <a:rPr lang="ru-RU" sz="2400" b="1" dirty="0" err="1" smtClean="0"/>
              <a:t>Катц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Лоуренс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Джоссет</a:t>
            </a:r>
            <a:r>
              <a:rPr lang="ru-RU" sz="2400" b="1" dirty="0" smtClean="0"/>
              <a:t> использовали</a:t>
            </a:r>
            <a:r>
              <a:rPr lang="ru-RU" sz="2400" dirty="0" smtClean="0"/>
              <a:t> автоматический </a:t>
            </a:r>
            <a:r>
              <a:rPr lang="ru-RU" sz="2400" b="1" dirty="0" smtClean="0"/>
              <a:t>анализ всех РНК </a:t>
            </a:r>
            <a:r>
              <a:rPr lang="ru-RU" sz="2400" dirty="0" smtClean="0"/>
              <a:t>и </a:t>
            </a:r>
            <a:r>
              <a:rPr lang="ru-RU" sz="2400" b="1" dirty="0" smtClean="0"/>
              <a:t>белков</a:t>
            </a:r>
            <a:r>
              <a:rPr lang="ru-RU" sz="2400" dirty="0" smtClean="0"/>
              <a:t>, образующихся в инфицированных клетках. Они нашли, что 207 генов в клетках легких под действием вируса оказываются </a:t>
            </a:r>
            <a:r>
              <a:rPr lang="ru-RU" sz="2400" dirty="0" err="1" smtClean="0"/>
              <a:t>разрегулированы</a:t>
            </a:r>
            <a:r>
              <a:rPr lang="ru-RU" sz="2400" dirty="0" smtClean="0"/>
              <a:t>. Результатом этого становится то, что </a:t>
            </a:r>
            <a:r>
              <a:rPr lang="ru-RU" sz="2400" b="1" dirty="0" smtClean="0"/>
              <a:t>клетка перестает распознавать вирус </a:t>
            </a:r>
            <a:r>
              <a:rPr lang="ru-RU" sz="2400" dirty="0" smtClean="0"/>
              <a:t>и не </a:t>
            </a:r>
            <a:r>
              <a:rPr lang="ru-RU" sz="2400" b="1" dirty="0" smtClean="0"/>
              <a:t>оказывает ему сопротивление</a:t>
            </a:r>
            <a:r>
              <a:rPr lang="ru-RU" sz="2400" dirty="0" smtClean="0"/>
              <a:t>. На этой особенности вирусологи строят поиск лекарственных средств, способных стимулировать клеточную защиту и не дать вирусу спокойно размножаться внутри клеток. Помогает им в этом компьютерное моделирование, которое радикально ускоряет поиск.</a:t>
            </a: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857224" y="1071546"/>
            <a:ext cx="7572428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Лечение симптоматическое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возможно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использование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рибаверина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 интерферонов.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Специфическая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профилактика не разработана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642910" y="1785926"/>
            <a:ext cx="7745505" cy="387781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1.     нахождение в стране, где были зарегистрированы случаи БВРС-</a:t>
            </a:r>
            <a:r>
              <a:rPr lang="ru-RU" dirty="0" err="1">
                <a:solidFill>
                  <a:schemeClr val="tx1"/>
                </a:solidFill>
              </a:rPr>
              <a:t>КоВ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2.     возможный контакт с инфекционным больным;</a:t>
            </a:r>
          </a:p>
          <a:p>
            <a:r>
              <a:rPr lang="ru-RU" dirty="0">
                <a:solidFill>
                  <a:schemeClr val="tx1"/>
                </a:solidFill>
              </a:rPr>
              <a:t>3.     возможный контакт с человеком, прибывшим из страны, в которой зарегистрированы случаи БВРС-</a:t>
            </a:r>
            <a:r>
              <a:rPr lang="ru-RU" dirty="0" err="1">
                <a:solidFill>
                  <a:schemeClr val="tx1"/>
                </a:solidFill>
              </a:rPr>
              <a:t>КоВ</a:t>
            </a:r>
            <a:r>
              <a:rPr lang="ru-RU" dirty="0">
                <a:solidFill>
                  <a:schemeClr val="tx1"/>
                </a:solidFill>
              </a:rPr>
              <a:t> без признаков заболевания;</a:t>
            </a:r>
          </a:p>
          <a:p>
            <a:r>
              <a:rPr lang="ru-RU" dirty="0">
                <a:solidFill>
                  <a:schemeClr val="tx1"/>
                </a:solidFill>
              </a:rPr>
              <a:t>4.     уход за членом семьи с признаками инфекционного заболевания.</a:t>
            </a:r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14348" y="842214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Заболевание может вызвать:</a:t>
            </a:r>
            <a:br>
              <a:rPr lang="ru-RU" sz="4400" b="1" dirty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214818"/>
            <a:ext cx="2420829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95537" y="1124744"/>
            <a:ext cx="8352928" cy="54005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1.    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гигиена рук </a:t>
            </a:r>
            <a:r>
              <a:rPr lang="ru-RU" dirty="0">
                <a:solidFill>
                  <a:schemeClr val="tx1"/>
                </a:solidFill>
              </a:rPr>
              <a:t>- обязательное мытье с мылом, дополнительно рекомендуется использовать кожный антисептик (особенно после контакта с лицом, имеющим признаки острого респираторного заболевания или предметами, с которыми контактировал этот человек);</a:t>
            </a:r>
          </a:p>
          <a:p>
            <a:r>
              <a:rPr lang="ru-RU" dirty="0">
                <a:solidFill>
                  <a:schemeClr val="tx1"/>
                </a:solidFill>
              </a:rPr>
              <a:t>2.     </a:t>
            </a:r>
            <a:r>
              <a:rPr lang="ru-RU" b="1" dirty="0">
                <a:solidFill>
                  <a:srgbClr val="002060"/>
                </a:solidFill>
              </a:rPr>
              <a:t>использование средств индивидуальной защиты </a:t>
            </a:r>
            <a:r>
              <a:rPr lang="ru-RU" dirty="0">
                <a:solidFill>
                  <a:schemeClr val="tx1"/>
                </a:solidFill>
              </a:rPr>
              <a:t>(использовать медицинские маски в период подъема заболеваемости ОРЗ и при контакте с человеком, имеющим признаки заболевания);</a:t>
            </a:r>
          </a:p>
          <a:p>
            <a:r>
              <a:rPr lang="ru-RU" dirty="0">
                <a:solidFill>
                  <a:schemeClr val="tx1"/>
                </a:solidFill>
              </a:rPr>
              <a:t>3.     </a:t>
            </a:r>
            <a:r>
              <a:rPr lang="ru-RU" b="1" dirty="0">
                <a:solidFill>
                  <a:srgbClr val="002060"/>
                </a:solidFill>
              </a:rPr>
              <a:t>регулярное проведения уборок </a:t>
            </a:r>
            <a:r>
              <a:rPr lang="ru-RU" dirty="0">
                <a:solidFill>
                  <a:schemeClr val="tx1"/>
                </a:solidFill>
              </a:rPr>
              <a:t>в месте проживания и работы с использованием моющих и/или дезинфицирующих средств;</a:t>
            </a:r>
          </a:p>
          <a:p>
            <a:r>
              <a:rPr lang="ru-RU" dirty="0">
                <a:solidFill>
                  <a:schemeClr val="tx1"/>
                </a:solidFill>
              </a:rPr>
              <a:t>4.     </a:t>
            </a:r>
            <a:r>
              <a:rPr lang="ru-RU" b="1" dirty="0">
                <a:solidFill>
                  <a:srgbClr val="002060"/>
                </a:solidFill>
              </a:rPr>
              <a:t>частое проветривание помещения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Общие меры профилактики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63424"/>
            <a:ext cx="1986758" cy="17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712967" cy="564949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1.     по возможности </a:t>
            </a:r>
            <a:r>
              <a:rPr lang="ru-RU" b="1" dirty="0">
                <a:solidFill>
                  <a:schemeClr val="tx1"/>
                </a:solidFill>
              </a:rPr>
              <a:t>избегать тесного контакта с людьми</a:t>
            </a:r>
            <a:r>
              <a:rPr lang="ru-RU" dirty="0">
                <a:solidFill>
                  <a:schemeClr val="tx1"/>
                </a:solidFill>
              </a:rPr>
              <a:t>, имеющими </a:t>
            </a:r>
            <a:r>
              <a:rPr lang="ru-RU" b="1" dirty="0">
                <a:solidFill>
                  <a:schemeClr val="tx1"/>
                </a:solidFill>
              </a:rPr>
              <a:t>признаки инфекционного заболевания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2.    </a:t>
            </a:r>
            <a:r>
              <a:rPr lang="ru-RU" b="1" dirty="0">
                <a:solidFill>
                  <a:schemeClr val="tx1"/>
                </a:solidFill>
              </a:rPr>
              <a:t> не находиться в помещениях с высокой скученностью людей</a:t>
            </a:r>
            <a:r>
              <a:rPr lang="ru-RU" dirty="0">
                <a:solidFill>
                  <a:schemeClr val="tx1"/>
                </a:solidFill>
              </a:rPr>
              <a:t>, где может находиться заболевший человек;</a:t>
            </a:r>
          </a:p>
          <a:p>
            <a:r>
              <a:rPr lang="ru-RU" dirty="0">
                <a:solidFill>
                  <a:schemeClr val="tx1"/>
                </a:solidFill>
              </a:rPr>
              <a:t>3.     увеличить настороженность за </a:t>
            </a:r>
            <a:r>
              <a:rPr lang="ru-RU" b="1" dirty="0">
                <a:solidFill>
                  <a:schemeClr val="tx1"/>
                </a:solidFill>
              </a:rPr>
              <a:t>безопасностью питания </a:t>
            </a:r>
            <a:r>
              <a:rPr lang="ru-RU" dirty="0">
                <a:solidFill>
                  <a:schemeClr val="tx1"/>
                </a:solidFill>
              </a:rPr>
              <a:t>- стараться не употреблять в пищу мясные полуфабрикаты, не подвергающиеся достаточной термической обработке, немытых овощей и фруктов, воды из непроверенных источников водоснабжения, а также напитков, приготовленных но основе нестерилизованной воды;</a:t>
            </a:r>
          </a:p>
          <a:p>
            <a:r>
              <a:rPr lang="ru-RU" dirty="0">
                <a:solidFill>
                  <a:schemeClr val="tx1"/>
                </a:solidFill>
              </a:rPr>
              <a:t>4.     несмотря на отсутствие введенных каких-либо </a:t>
            </a:r>
            <a:r>
              <a:rPr lang="ru-RU" b="1" dirty="0">
                <a:solidFill>
                  <a:schemeClr val="tx1"/>
                </a:solidFill>
              </a:rPr>
              <a:t>ограничений на поездки в страны</a:t>
            </a:r>
            <a:r>
              <a:rPr lang="ru-RU" dirty="0">
                <a:solidFill>
                  <a:schemeClr val="tx1"/>
                </a:solidFill>
              </a:rPr>
              <a:t>, в которых выявлены пациенты с данной инфекцией, необходимо иметь повышенную настороженность к возможности заразиться новой разновидностью </a:t>
            </a:r>
            <a:r>
              <a:rPr lang="ru-RU" i="1" dirty="0" err="1">
                <a:solidFill>
                  <a:schemeClr val="tx1"/>
                </a:solidFill>
              </a:rPr>
              <a:t>коронавируса</a:t>
            </a:r>
            <a:r>
              <a:rPr lang="ru-RU" i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4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3600" b="1" dirty="0" smtClean="0"/>
              <a:t>Что такое </a:t>
            </a:r>
            <a:r>
              <a:rPr lang="ru-RU" sz="3600" b="1" dirty="0" err="1" smtClean="0"/>
              <a:t>коронавирус</a:t>
            </a:r>
            <a:r>
              <a:rPr lang="ru-RU" sz="3600" b="1" dirty="0" smtClean="0"/>
              <a:t> MERS?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b="1" dirty="0" smtClean="0"/>
              <a:t>MERS - это </a:t>
            </a:r>
            <a:r>
              <a:rPr lang="ru-RU" sz="2800" b="1" dirty="0" err="1" smtClean="0"/>
              <a:t>Middle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East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R</a:t>
            </a:r>
            <a:r>
              <a:rPr lang="ru-RU" sz="2800" b="1" dirty="0" err="1" smtClean="0"/>
              <a:t>espiratory</a:t>
            </a:r>
            <a:r>
              <a:rPr lang="ru-RU" sz="2800" b="1" dirty="0" smtClean="0"/>
              <a:t> </a:t>
            </a:r>
            <a:r>
              <a:rPr lang="en-US" sz="2800" b="1" dirty="0" err="1" smtClean="0"/>
              <a:t>S</a:t>
            </a:r>
            <a:r>
              <a:rPr lang="ru-RU" sz="2800" b="1" dirty="0" err="1" smtClean="0"/>
              <a:t>yndrome</a:t>
            </a:r>
            <a:r>
              <a:rPr lang="ru-RU" sz="2800" dirty="0" smtClean="0"/>
              <a:t>, что в переводе означает </a:t>
            </a:r>
            <a:r>
              <a:rPr lang="ru-RU" sz="2800" b="1" dirty="0" smtClean="0"/>
              <a:t>"ближневосточный респираторный синдром".  </a:t>
            </a:r>
            <a:r>
              <a:rPr lang="ru-RU" sz="2800" dirty="0" smtClean="0"/>
              <a:t>Иногда в название и аббревиатуру добавляют слово </a:t>
            </a:r>
            <a:r>
              <a:rPr lang="ru-RU" sz="2800" b="1" dirty="0" smtClean="0"/>
              <a:t>"</a:t>
            </a:r>
            <a:r>
              <a:rPr lang="ru-RU" sz="2800" b="1" dirty="0" err="1" smtClean="0"/>
              <a:t>coronavirus</a:t>
            </a:r>
            <a:r>
              <a:rPr lang="ru-RU" sz="2800" b="1" dirty="0" smtClean="0"/>
              <a:t>" </a:t>
            </a:r>
            <a:r>
              <a:rPr lang="ru-RU" sz="2800" dirty="0" smtClean="0"/>
              <a:t>- </a:t>
            </a:r>
            <a:r>
              <a:rPr lang="ru-RU" sz="2800" dirty="0" err="1" smtClean="0"/>
              <a:t>коронавирус</a:t>
            </a:r>
            <a:r>
              <a:rPr lang="ru-RU" sz="2800" dirty="0" smtClean="0"/>
              <a:t>. Тогда появляется более длинное название - </a:t>
            </a:r>
            <a:r>
              <a:rPr lang="ru-RU" sz="2800" b="1" dirty="0" err="1" smtClean="0"/>
              <a:t>MERS-CoV</a:t>
            </a:r>
            <a:r>
              <a:rPr lang="ru-RU" sz="2800" b="1" dirty="0" smtClean="0"/>
              <a:t>.</a:t>
            </a:r>
            <a:r>
              <a:rPr lang="ru-RU" sz="2800" dirty="0" smtClean="0"/>
              <a:t>  В российских СМИ можно также часто встретить и русскоязычное сокращенное название, которое является переводом </a:t>
            </a:r>
            <a:r>
              <a:rPr lang="ru-RU" sz="2800" b="1" dirty="0" err="1" smtClean="0"/>
              <a:t>MERS-CoV</a:t>
            </a:r>
            <a:r>
              <a:rPr lang="ru-RU" sz="2800" dirty="0" smtClean="0"/>
              <a:t> на русский - </a:t>
            </a:r>
            <a:r>
              <a:rPr lang="ru-RU" sz="2800" b="1" dirty="0" err="1" smtClean="0"/>
              <a:t>БВРС-КоВ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вгения Кисарина\Desktop\verblud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0"/>
            <a:ext cx="9115935" cy="68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00034" y="0"/>
            <a:ext cx="8358246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7868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</a:t>
            </a:r>
            <a:r>
              <a:rPr lang="ru-RU" sz="2400" b="1" dirty="0" err="1" smtClean="0"/>
              <a:t>MERS-CoV</a:t>
            </a:r>
            <a:r>
              <a:rPr lang="ru-RU" sz="2400" dirty="0" smtClean="0"/>
              <a:t> относится к семейству, </a:t>
            </a:r>
            <a:r>
              <a:rPr lang="en-US" sz="2400" dirty="0" smtClean="0"/>
              <a:t> </a:t>
            </a:r>
            <a:r>
              <a:rPr lang="ru-RU" sz="2400" dirty="0" smtClean="0"/>
              <a:t>в которое входит множество других вирусов - как вызывающих обычную простуду, так и тяжелый острый респираторный синдром </a:t>
            </a:r>
            <a:r>
              <a:rPr lang="ru-RU" sz="2400" b="1" dirty="0" smtClean="0"/>
              <a:t>SARS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r>
              <a:rPr lang="ru-RU" sz="2400" b="1" dirty="0" smtClean="0"/>
              <a:t>"Корона" </a:t>
            </a:r>
            <a:r>
              <a:rPr lang="ru-RU" sz="2400" dirty="0" smtClean="0"/>
              <a:t>в названии появилась потому, что ворсинки на оболочке вируса по форме напоминают солнечную корону.</a:t>
            </a:r>
            <a:endParaRPr lang="ru-RU" sz="2400" b="1" dirty="0"/>
          </a:p>
        </p:txBody>
      </p:sp>
      <p:pic>
        <p:nvPicPr>
          <p:cNvPr id="3" name="Picture 2" descr="C:\Users\рз\Desktop\coronavirus2-pic4-452x302-79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500306"/>
            <a:ext cx="7643866" cy="41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s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857496"/>
            <a:ext cx="25241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00034" y="714356"/>
            <a:ext cx="84296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Коронавирусы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латт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Coronaviridae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 — семейство, включающее около 25 видов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вирусов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объединённых в 2 подсемейства, которые поражают человека, кошек, птиц, собак, крупный рогатый скот и свиней. Эти вирусы были открыты в 60-х годах у людей, болеющих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острыми респираторными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заболеваниями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00034" y="2643182"/>
            <a:ext cx="53578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Строение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Геном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 (+)-однонитевой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РНК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Нуклео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капсид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окружён белковой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мембраной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липосодержащей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внешней оболочкой, от которой отходят шиповидные отростки, напоминающие корону. Культивируют на культуре тканей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эмбриона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человека.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вгения Кисарина\Desktop\431dbfe732425042af98fe3ee301d8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86124"/>
            <a:ext cx="4849738" cy="27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71435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/>
              <a:t>Коронавирусы</a:t>
            </a:r>
            <a:r>
              <a:rPr lang="ru-RU" sz="2400" b="1" dirty="0" smtClean="0"/>
              <a:t> </a:t>
            </a:r>
            <a:r>
              <a:rPr lang="ru-RU" sz="2400" dirty="0" smtClean="0"/>
              <a:t>размножаются в цитоплазме инфицированных клеток, при этом дочерние вирионы появляются через 4–6 часов после инфицирования. </a:t>
            </a:r>
          </a:p>
          <a:p>
            <a:pPr fontAlgn="base"/>
            <a:endParaRPr lang="ru-RU" sz="2400" b="1" dirty="0" smtClean="0"/>
          </a:p>
          <a:p>
            <a:pPr fontAlgn="base"/>
            <a:r>
              <a:rPr lang="ru-RU" sz="2400" b="1" dirty="0" smtClean="0"/>
              <a:t>Во внешней среде </a:t>
            </a:r>
            <a:r>
              <a:rPr lang="ru-RU" sz="2400" b="1" dirty="0" err="1" smtClean="0"/>
              <a:t>коронавирусы</a:t>
            </a:r>
            <a:r>
              <a:rPr lang="ru-RU" sz="2400" b="1" dirty="0" smtClean="0"/>
              <a:t> нестойки</a:t>
            </a:r>
            <a:r>
              <a:rPr lang="ru-RU" sz="2400" dirty="0" smtClean="0"/>
              <a:t>, разрушаются при температуре 56° С за 10–15 мин.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19604" cy="447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714356"/>
            <a:ext cx="8580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  Какие страны уже затронул </a:t>
            </a:r>
            <a:r>
              <a:rPr lang="ru-RU" sz="3600" b="1" dirty="0" err="1" smtClean="0"/>
              <a:t>MERS-CoV</a:t>
            </a:r>
            <a:r>
              <a:rPr lang="ru-RU" sz="36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85794"/>
            <a:ext cx="76438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В настоящее время количество инфицированных в мире составляет около </a:t>
            </a:r>
            <a:r>
              <a:rPr lang="ru-RU" sz="2400" b="1" dirty="0" smtClean="0"/>
              <a:t>1200 человек</a:t>
            </a:r>
            <a:r>
              <a:rPr lang="ru-RU" sz="2400" dirty="0" smtClean="0"/>
              <a:t>, и </a:t>
            </a:r>
            <a:r>
              <a:rPr lang="ru-RU" sz="2400" b="1" dirty="0" smtClean="0"/>
              <a:t>число заболевших растет постепенно.</a:t>
            </a:r>
            <a:r>
              <a:rPr lang="ru-RU" sz="2400" dirty="0" smtClean="0"/>
              <a:t>  MERS обнаружили у себя </a:t>
            </a:r>
            <a:r>
              <a:rPr lang="ru-RU" sz="2400" b="1" dirty="0" smtClean="0"/>
              <a:t>25 стран.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Безусловным рекордсменом </a:t>
            </a:r>
            <a:r>
              <a:rPr lang="ru-RU" sz="2400" b="1" dirty="0" smtClean="0"/>
              <a:t>по количеству зараженных является Саудовская Аравия - более 1000 человек. </a:t>
            </a:r>
          </a:p>
          <a:p>
            <a:endParaRPr lang="ru-RU" sz="2400" dirty="0" smtClean="0"/>
          </a:p>
          <a:p>
            <a:r>
              <a:rPr lang="ru-RU" sz="2400" dirty="0" smtClean="0"/>
              <a:t>Там же больше всего и умерших. Вообще, </a:t>
            </a:r>
            <a:r>
              <a:rPr lang="ru-RU" sz="2400" b="1" dirty="0" smtClean="0"/>
              <a:t>основная часть заболевших - на Ближнем Востоке.</a:t>
            </a:r>
            <a:r>
              <a:rPr lang="ru-RU" sz="2400" dirty="0" smtClean="0"/>
              <a:t> Но недавно достаточно неожиданно на </a:t>
            </a:r>
            <a:r>
              <a:rPr lang="ru-RU" sz="2400" b="1" dirty="0" smtClean="0"/>
              <a:t>второе место </a:t>
            </a:r>
            <a:r>
              <a:rPr lang="ru-RU" sz="2400" dirty="0" smtClean="0"/>
              <a:t>вышла </a:t>
            </a:r>
            <a:r>
              <a:rPr lang="ru-RU" sz="2400" b="1" dirty="0" smtClean="0"/>
              <a:t>Южная Корея 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000000"/>
                </a:solidFill>
                <a:latin typeface="Roboto Condensed"/>
              </a:rPr>
              <a:t>179 человек</a:t>
            </a:r>
            <a:r>
              <a:rPr lang="ru-RU" sz="2400" dirty="0" smtClean="0"/>
              <a:t> инфицированных и 27 погибших.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1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1779</TotalTime>
  <Words>1711</Words>
  <Application>Microsoft Office PowerPoint</Application>
  <PresentationFormat>Экран (4:3)</PresentationFormat>
  <Paragraphs>170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 симптомы </vt:lpstr>
      <vt:lpstr>Осложнения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Заболевание может вызвать: </vt:lpstr>
      <vt:lpstr>Общие меры профилактики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pk</cp:lastModifiedBy>
  <cp:revision>179</cp:revision>
  <dcterms:created xsi:type="dcterms:W3CDTF">2015-03-11T11:47:47Z</dcterms:created>
  <dcterms:modified xsi:type="dcterms:W3CDTF">2017-10-30T09:43:22Z</dcterms:modified>
</cp:coreProperties>
</file>