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omanadvice.ru/antibakterialnoe-myl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smed.ru/pancreatitis-kw/" TargetMode="External"/><Relationship Id="rId2" Type="http://schemas.openxmlformats.org/officeDocument/2006/relationships/hyperlink" Target="http://www.polismed.ru/gastritis-wor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lismed.ru/colecistitis-kw/" TargetMode="External"/><Relationship Id="rId4" Type="http://schemas.openxmlformats.org/officeDocument/2006/relationships/hyperlink" Target="http://www.polismed.ru/enterokolitis-k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u-lekar.ru/content/view/208/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/>
              <a:t>Гельминтозы </a:t>
            </a:r>
            <a:br>
              <a:rPr lang="ru-RU" sz="6600" dirty="0" smtClean="0"/>
            </a:br>
            <a:r>
              <a:rPr lang="ru-RU" sz="6600" dirty="0" smtClean="0"/>
              <a:t>человека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щьу\Desktop\17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3"/>
            <a:ext cx="6215106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alibri Light" pitchFamily="34" charset="0"/>
              </a:rPr>
              <a:t>Заболевание начинается постепенно. </a:t>
            </a:r>
          </a:p>
          <a:p>
            <a:r>
              <a:rPr lang="ru-RU" sz="2400" dirty="0" smtClean="0">
                <a:latin typeface="Calibri Light" pitchFamily="34" charset="0"/>
              </a:rPr>
              <a:t>Возникает тошнота, реже - рвота, боли в </a:t>
            </a:r>
            <a:r>
              <a:rPr lang="ru-RU" sz="2400" dirty="0" err="1" smtClean="0">
                <a:latin typeface="Calibri Light" pitchFamily="34" charset="0"/>
              </a:rPr>
              <a:t>эпигастрии</a:t>
            </a:r>
            <a:r>
              <a:rPr lang="ru-RU" sz="2400" dirty="0" smtClean="0">
                <a:latin typeface="Calibri Light" pitchFamily="34" charset="0"/>
              </a:rPr>
              <a:t> или по всему животу, снижается аппетит, стул становится неустойчивым, появляется субфебрилитет. </a:t>
            </a:r>
          </a:p>
          <a:p>
            <a:r>
              <a:rPr lang="ru-RU" sz="2400" dirty="0" smtClean="0">
                <a:latin typeface="Calibri Light" pitchFamily="34" charset="0"/>
              </a:rPr>
              <a:t>Параллельно появляются и нарастают признаки </a:t>
            </a:r>
            <a:r>
              <a:rPr lang="ru-RU" sz="2400" dirty="0" err="1" smtClean="0">
                <a:latin typeface="Calibri Light" pitchFamily="34" charset="0"/>
              </a:rPr>
              <a:t>астено-невротического</a:t>
            </a:r>
            <a:r>
              <a:rPr lang="ru-RU" sz="2400" dirty="0" smtClean="0">
                <a:latin typeface="Calibri Light" pitchFamily="34" charset="0"/>
              </a:rPr>
              <a:t> синдрома (слабость, утомляемость, головокружение) и В12-дефицитной анемии.</a:t>
            </a:r>
          </a:p>
          <a:p>
            <a:r>
              <a:rPr lang="ru-RU" sz="2400" dirty="0" smtClean="0">
                <a:latin typeface="Calibri Light" pitchFamily="34" charset="0"/>
              </a:rPr>
              <a:t> Возникают боль и парестезии в языке, в тяжелых случаях наблюдается глоссит </a:t>
            </a:r>
            <a:r>
              <a:rPr lang="ru-RU" sz="2400" dirty="0" err="1" smtClean="0">
                <a:latin typeface="Calibri Light" pitchFamily="34" charset="0"/>
              </a:rPr>
              <a:t>Хентера</a:t>
            </a:r>
            <a:r>
              <a:rPr lang="ru-RU" sz="2400" dirty="0" smtClean="0">
                <a:latin typeface="Calibri Light" pitchFamily="34" charset="0"/>
              </a:rPr>
              <a:t> </a:t>
            </a:r>
            <a:endParaRPr lang="ru-RU" sz="2400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8404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 Light" pitchFamily="34" charset="0"/>
              </a:rPr>
              <a:t>У некоторых больных может наступить обтурационная кишечная непроходимость из-за скопления большого количества гельминтов в тонком кишечнике. </a:t>
            </a:r>
          </a:p>
          <a:p>
            <a:r>
              <a:rPr lang="ru-RU" sz="2400" dirty="0" smtClean="0">
                <a:latin typeface="Calibri Light" pitchFamily="34" charset="0"/>
              </a:rPr>
              <a:t>В кишечнике человека обычно обитает один, реже несколько лентецов, но описаны случаи паразитирования 100 и более особей. Продолжительность жизни паразита исчисляется годами - 10, 20 и более лет. При этом периодически часть концевого отдела стробилы отторгается и в виде ленты выделяется с испражнениями при дефекации</a:t>
            </a:r>
          </a:p>
          <a:p>
            <a:endParaRPr lang="ru-RU" dirty="0"/>
          </a:p>
        </p:txBody>
      </p:sp>
      <p:pic>
        <p:nvPicPr>
          <p:cNvPr id="7170" name="Picture 2" descr="C:\Users\рщьу\Desktop\Bio8_22_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4071934" cy="2286016"/>
          </a:xfrm>
          <a:prstGeom prst="rect">
            <a:avLst/>
          </a:prstGeom>
          <a:noFill/>
        </p:spPr>
      </p:pic>
      <p:pic>
        <p:nvPicPr>
          <p:cNvPr id="7171" name="Picture 3" descr="C:\Users\рщьу\Desktop\181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4646124" cy="2328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 Light" pitchFamily="34" charset="0"/>
              </a:rPr>
              <a:t>Эхинококкоз</a:t>
            </a:r>
            <a:r>
              <a:rPr lang="ru-RU" sz="2400" dirty="0" smtClean="0">
                <a:latin typeface="Calibri Light" pitchFamily="34" charset="0"/>
              </a:rPr>
              <a:t> - редкое хронически протекающее паразитарное заболевание, возникающее в результате воздействия на организм личиночной формы ленточного гельминта </a:t>
            </a:r>
            <a:r>
              <a:rPr lang="ru-RU" sz="2400" dirty="0" err="1" smtClean="0">
                <a:latin typeface="Calibri Light" pitchFamily="34" charset="0"/>
              </a:rPr>
              <a:t>Echinococcus</a:t>
            </a:r>
            <a:r>
              <a:rPr lang="ru-RU" sz="2400" dirty="0" smtClean="0">
                <a:latin typeface="Calibri Light" pitchFamily="34" charset="0"/>
              </a:rPr>
              <a:t> </a:t>
            </a:r>
            <a:r>
              <a:rPr lang="ru-RU" sz="2400" dirty="0" err="1" smtClean="0">
                <a:latin typeface="Calibri Light" pitchFamily="34" charset="0"/>
              </a:rPr>
              <a:t>granulosus</a:t>
            </a:r>
            <a:r>
              <a:rPr lang="ru-RU" sz="2400" dirty="0" smtClean="0">
                <a:latin typeface="Calibri Light" pitchFamily="34" charset="0"/>
              </a:rPr>
              <a:t>. </a:t>
            </a:r>
            <a:br>
              <a:rPr lang="ru-RU" sz="2400" dirty="0" smtClean="0">
                <a:latin typeface="Calibri Light" pitchFamily="34" charset="0"/>
              </a:rPr>
            </a:br>
            <a:r>
              <a:rPr lang="ru-RU" sz="2400" dirty="0" smtClean="0">
                <a:latin typeface="Calibri Light" pitchFamily="34" charset="0"/>
              </a:rPr>
              <a:t>Человек является промежуточным хозяином в личиночной стадии </a:t>
            </a:r>
            <a:r>
              <a:rPr lang="ru-RU" sz="2400" b="1" i="1" dirty="0" smtClean="0">
                <a:latin typeface="Calibri Light" pitchFamily="34" charset="0"/>
              </a:rPr>
              <a:t>эхинококковая киста</a:t>
            </a:r>
            <a:r>
              <a:rPr lang="ru-RU" sz="2400" i="1" dirty="0" smtClean="0">
                <a:latin typeface="Calibri Light" pitchFamily="34" charset="0"/>
              </a:rPr>
              <a:t> - </a:t>
            </a:r>
            <a:r>
              <a:rPr lang="ru-RU" sz="2400" dirty="0" smtClean="0">
                <a:latin typeface="Calibri Light" pitchFamily="34" charset="0"/>
              </a:rPr>
              <a:t>представляет собой пузырь весьма сложной структуры. Снаружи он окружен слоистой оболочкой (кутикулой), толщина которой иногда достигает 5 мм.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рщьу\Desktop\4165c173f66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43314"/>
            <a:ext cx="5643602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Основную роль в заражении человека через грязные руки играет общение с </a:t>
            </a:r>
            <a:r>
              <a:rPr lang="ru-RU" sz="2400" dirty="0" err="1" smtClean="0"/>
              <a:t>инвазированными</a:t>
            </a:r>
            <a:r>
              <a:rPr lang="ru-RU" sz="2400" dirty="0" smtClean="0"/>
              <a:t> собаками, на шерсти и языке которых могут находиться яйца и членики цепней эхинококка.</a:t>
            </a:r>
          </a:p>
          <a:p>
            <a:r>
              <a:rPr lang="ru-RU" sz="2400" dirty="0" smtClean="0"/>
              <a:t>Не исключается заражение человека при употреблении пищу немытых овощей, ягод, фруктов, загрязненных фекалиями собак, Человек может заражаться также от диких плотоядных во время охоты при разделке шкур, изготовлении меховой одежды, а также при употреблении в пищу немытых дикорастущих ягод, питье воды из природных водоемов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6975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Различают </a:t>
            </a:r>
            <a:r>
              <a:rPr lang="ru-RU" sz="2400" b="1" dirty="0" smtClean="0"/>
              <a:t>четыре стадии эхинококкоза: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первая – латентная (начальная бессимптомная), с момента инвазии </a:t>
            </a:r>
            <a:r>
              <a:rPr lang="ru-RU" sz="2400" dirty="0" err="1" smtClean="0"/>
              <a:t>онкосферы</a:t>
            </a:r>
            <a:r>
              <a:rPr lang="ru-RU" sz="2400" dirty="0" smtClean="0"/>
              <a:t> (проникновение в организм) до появления субъективных признаков; </a:t>
            </a:r>
            <a:br>
              <a:rPr lang="ru-RU" sz="2400" dirty="0" smtClean="0"/>
            </a:br>
            <a:r>
              <a:rPr lang="ru-RU" sz="2400" dirty="0" smtClean="0"/>
              <a:t>- вторая - слабовыраженные, преимущественно субъективные расстройства; </a:t>
            </a:r>
            <a:br>
              <a:rPr lang="ru-RU" sz="2400" dirty="0" smtClean="0"/>
            </a:br>
            <a:r>
              <a:rPr lang="ru-RU" sz="2400" dirty="0" smtClean="0"/>
              <a:t>- третья - резко выраженные объективные симптомы и </a:t>
            </a:r>
            <a:br>
              <a:rPr lang="ru-RU" sz="2400" dirty="0" smtClean="0"/>
            </a:br>
            <a:r>
              <a:rPr lang="ru-RU" sz="2400" dirty="0" smtClean="0"/>
              <a:t>- четвертая - осложнения. </a:t>
            </a:r>
            <a:br>
              <a:rPr lang="ru-RU" sz="2400" dirty="0" smtClean="0"/>
            </a:br>
            <a:r>
              <a:rPr lang="ru-RU" sz="2400" dirty="0" smtClean="0"/>
              <a:t>Может быть </a:t>
            </a:r>
            <a:r>
              <a:rPr lang="ru-RU" sz="2400" b="1" dirty="0" smtClean="0"/>
              <a:t>Эхинококкоз легких, печени, головного мозга, селезенки, костей, почек, мышц</a:t>
            </a:r>
            <a:endParaRPr lang="ru-RU" sz="2400" b="1" dirty="0"/>
          </a:p>
        </p:txBody>
      </p:sp>
      <p:pic>
        <p:nvPicPr>
          <p:cNvPr id="4" name="Picture 3" descr="C:\Users\рщьу\Desktop\abdominal-hysterectomy-34_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76282"/>
            <a:ext cx="3712378" cy="2681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ru-RU" b="1" dirty="0" smtClean="0">
                <a:latin typeface="Calibri Light" pitchFamily="34" charset="0"/>
              </a:rPr>
              <a:t>Трихинеллез</a:t>
            </a:r>
            <a:r>
              <a:rPr lang="ru-RU" dirty="0" smtClean="0">
                <a:latin typeface="Calibri Light" pitchFamily="34" charset="0"/>
              </a:rPr>
              <a:t> – это гельминтоз с природно-очаговым распространением, вызываемый нематодами рода </a:t>
            </a:r>
            <a:r>
              <a:rPr lang="ru-RU" dirty="0" err="1" smtClean="0">
                <a:latin typeface="Calibri Light" pitchFamily="34" charset="0"/>
              </a:rPr>
              <a:t>Trichinella</a:t>
            </a:r>
            <a:r>
              <a:rPr lang="ru-RU" dirty="0" smtClean="0">
                <a:latin typeface="Calibri Light" pitchFamily="34" charset="0"/>
              </a:rPr>
              <a:t>, характеризующийся острым течением с наличием специфической «</a:t>
            </a:r>
            <a:r>
              <a:rPr lang="ru-RU" dirty="0" err="1" smtClean="0">
                <a:latin typeface="Calibri Light" pitchFamily="34" charset="0"/>
              </a:rPr>
              <a:t>тетрады</a:t>
            </a:r>
            <a:r>
              <a:rPr lang="ru-RU" dirty="0" smtClean="0">
                <a:latin typeface="Calibri Light" pitchFamily="34" charset="0"/>
              </a:rPr>
              <a:t> признаков», способный приводить к потере трудоспособности и даже летальному исходу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Трихине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928934"/>
            <a:ext cx="45720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 Light" pitchFamily="34" charset="0"/>
              </a:rPr>
              <a:t>Механизм заражения</a:t>
            </a:r>
            <a:r>
              <a:rPr lang="ru-RU" sz="2400" dirty="0" smtClean="0">
                <a:latin typeface="Calibri Light" pitchFamily="34" charset="0"/>
              </a:rPr>
              <a:t> – алиментарный, а </a:t>
            </a:r>
            <a:r>
              <a:rPr lang="ru-RU" sz="2400" b="1" dirty="0" smtClean="0">
                <a:latin typeface="Calibri Light" pitchFamily="34" charset="0"/>
              </a:rPr>
              <a:t>путь</a:t>
            </a:r>
            <a:r>
              <a:rPr lang="ru-RU" sz="2400" dirty="0" smtClean="0">
                <a:latin typeface="Calibri Light" pitchFamily="34" charset="0"/>
              </a:rPr>
              <a:t> – пищевой. Человек заражается при употреблении в пищу недостаточно термически обработанного зараженного мяса. Факторами передачи могут быть свиные колбасы, шпик домашнего приготовления, сало, окорок, бекон, грудинка и прочее.</a:t>
            </a:r>
          </a:p>
          <a:p>
            <a:r>
              <a:rPr lang="ru-RU" sz="2400" dirty="0" smtClean="0">
                <a:latin typeface="Calibri Light" pitchFamily="34" charset="0"/>
              </a:rPr>
              <a:t>Восприимчивость к трихинеллезу достаточно высока. Достаточно около 10 </a:t>
            </a:r>
            <a:r>
              <a:rPr lang="ru-RU" sz="2400" dirty="0" err="1" smtClean="0">
                <a:latin typeface="Calibri Light" pitchFamily="34" charset="0"/>
              </a:rPr>
              <a:t>гр</a:t>
            </a:r>
            <a:r>
              <a:rPr lang="ru-RU" sz="2400" dirty="0" smtClean="0">
                <a:latin typeface="Calibri Light" pitchFamily="34" charset="0"/>
              </a:rPr>
              <a:t> зараженного мяса для начала инвазии. Нередко заболевают целыми группами или семьями после застолья, охотничьей трапезы.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http://img-fotki.yandex.ru/get/6608/96748677.50a/0_a4d19_4fb19d8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9120"/>
            <a:ext cx="3967252" cy="2348880"/>
          </a:xfrm>
          <a:prstGeom prst="rect">
            <a:avLst/>
          </a:prstGeom>
          <a:noFill/>
        </p:spPr>
      </p:pic>
      <p:pic>
        <p:nvPicPr>
          <p:cNvPr id="29700" name="Picture 4" descr="http://img01.rl0.ru/pgc/432x288/5100e873-2205-c3ff-2205-c3f07c6f45b5.photo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09120"/>
            <a:ext cx="2857500" cy="2348880"/>
          </a:xfrm>
          <a:prstGeom prst="rect">
            <a:avLst/>
          </a:prstGeom>
          <a:noFill/>
        </p:spPr>
      </p:pic>
      <p:pic>
        <p:nvPicPr>
          <p:cNvPr id="29702" name="Picture 6" descr="http://static1.visitfinland.com/it/wp-content/blogs.dir/5/files/2284_4871-930x5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09120"/>
            <a:ext cx="31432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ru-RU" dirty="0" smtClean="0"/>
              <a:t>Картина трихинеллеза характеризуется свойственной </a:t>
            </a:r>
            <a:r>
              <a:rPr lang="ru-RU" dirty="0" err="1" smtClean="0"/>
              <a:t>тетрадой</a:t>
            </a:r>
            <a:r>
              <a:rPr lang="ru-RU" dirty="0" smtClean="0"/>
              <a:t> признаков:</a:t>
            </a:r>
            <a:br>
              <a:rPr lang="ru-RU" dirty="0" smtClean="0"/>
            </a:br>
            <a:r>
              <a:rPr lang="ru-RU" dirty="0" smtClean="0"/>
              <a:t>1) лихорадка, </a:t>
            </a:r>
            <a:br>
              <a:rPr lang="ru-RU" dirty="0" smtClean="0"/>
            </a:br>
            <a:r>
              <a:rPr lang="ru-RU" dirty="0" smtClean="0"/>
              <a:t>2) отечный синдром</a:t>
            </a:r>
            <a:br>
              <a:rPr lang="ru-RU" dirty="0" smtClean="0"/>
            </a:br>
            <a:r>
              <a:rPr lang="ru-RU" dirty="0" smtClean="0"/>
              <a:t>3) боли в мышцах, </a:t>
            </a:r>
            <a:br>
              <a:rPr lang="ru-RU" dirty="0" smtClean="0"/>
            </a:br>
            <a:r>
              <a:rPr lang="ru-RU" dirty="0" smtClean="0"/>
              <a:t>4) высокая </a:t>
            </a:r>
            <a:r>
              <a:rPr lang="ru-RU" dirty="0" err="1" smtClean="0"/>
              <a:t>эозинофилия</a:t>
            </a:r>
            <a:r>
              <a:rPr lang="ru-RU" dirty="0" smtClean="0"/>
              <a:t> в крови</a:t>
            </a:r>
            <a:endParaRPr lang="ru-RU" dirty="0"/>
          </a:p>
        </p:txBody>
      </p:sp>
      <p:pic>
        <p:nvPicPr>
          <p:cNvPr id="28674" name="Picture 2" descr="http://www.forum-lov.org/images/Perun/do%202011/Nasveti/Varnost/Bolezni/Trihinela/trichinellapac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928934"/>
            <a:ext cx="5453086" cy="363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41434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Режимная профилактика гельминтоза у человека:</a:t>
            </a:r>
          </a:p>
          <a:p>
            <a:r>
              <a:rPr lang="ru-RU" dirty="0" smtClean="0">
                <a:latin typeface="Calibri Light" pitchFamily="34" charset="0"/>
              </a:rPr>
              <a:t>Мойте руки с </a:t>
            </a:r>
            <a:r>
              <a:rPr lang="ru-RU" dirty="0" smtClean="0">
                <a:latin typeface="Calibri Light" pitchFamily="34" charset="0"/>
                <a:hlinkClick r:id="rId2"/>
              </a:rPr>
              <a:t>мылом</a:t>
            </a:r>
            <a:r>
              <a:rPr lang="ru-RU" dirty="0" smtClean="0">
                <a:latin typeface="Calibri Light" pitchFamily="34" charset="0"/>
              </a:rPr>
              <a:t> перед принятием пищи, а также после посещения туалета и общественных мест.</a:t>
            </a:r>
          </a:p>
          <a:p>
            <a:r>
              <a:rPr lang="ru-RU" dirty="0" smtClean="0">
                <a:latin typeface="Calibri Light" pitchFamily="34" charset="0"/>
              </a:rPr>
              <a:t>Если ваше рабочее место за столом, тогда регулярно протирайте его дезинфицирующими средствами; это же касается аксессуаров ПК – мыши и клавиатуры.</a:t>
            </a:r>
          </a:p>
          <a:p>
            <a:r>
              <a:rPr lang="ru-RU" dirty="0" smtClean="0">
                <a:latin typeface="Calibri Light" pitchFamily="34" charset="0"/>
              </a:rPr>
              <a:t>Ученые выяснили, что мобильные телефоны очень загрязняются, поэтому после их использования также желательно поддерживать гигиену рук.</a:t>
            </a:r>
          </a:p>
          <a:p>
            <a:r>
              <a:rPr lang="ru-RU" dirty="0" smtClean="0">
                <a:latin typeface="Calibri Light" pitchFamily="34" charset="0"/>
              </a:rPr>
              <a:t>Обдавайте кипятком и промывайте проточной водой зелень, овощи и фрукты перед употреблением.</a:t>
            </a:r>
          </a:p>
          <a:p>
            <a:r>
              <a:rPr lang="ru-RU" dirty="0" smtClean="0">
                <a:latin typeface="Calibri Light" pitchFamily="34" charset="0"/>
              </a:rPr>
              <a:t>Хорошо прожаривайте и проваривайте мясо.</a:t>
            </a:r>
          </a:p>
          <a:p>
            <a:r>
              <a:rPr lang="ru-RU" dirty="0" smtClean="0">
                <a:latin typeface="Calibri Light" pitchFamily="34" charset="0"/>
              </a:rPr>
              <a:t>Избегайте приема сырой рыбы, необработанной икры и яиц.</a:t>
            </a:r>
          </a:p>
          <a:p>
            <a:r>
              <a:rPr lang="ru-RU" dirty="0" smtClean="0">
                <a:latin typeface="Calibri Light" pitchFamily="34" charset="0"/>
              </a:rPr>
              <a:t>Не пейте сырую воду из трубопровода и открытых водоемов.</a:t>
            </a:r>
          </a:p>
          <a:p>
            <a:r>
              <a:rPr lang="ru-RU" dirty="0" smtClean="0">
                <a:latin typeface="Calibri Light" pitchFamily="34" charset="0"/>
              </a:rPr>
              <a:t>Соблюдая эти элементарные правила, вы сможете предотвратить гельминтоз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43971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Профилактика</a:t>
            </a:r>
            <a:endParaRPr lang="ru-RU" sz="3200" dirty="0"/>
          </a:p>
        </p:txBody>
      </p:sp>
      <p:pic>
        <p:nvPicPr>
          <p:cNvPr id="30722" name="Picture 2" descr="C:\Users\рщьу\Desktop\MAIN-kak-da-miem-ratsete-si-praviln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876"/>
            <a:ext cx="5786478" cy="2571768"/>
          </a:xfrm>
          <a:prstGeom prst="rect">
            <a:avLst/>
          </a:prstGeom>
          <a:noFill/>
        </p:spPr>
      </p:pic>
      <p:pic>
        <p:nvPicPr>
          <p:cNvPr id="30723" name="Picture 3" descr="C:\Users\рщьу\Desktop\640.file1455871_b630ee6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3206775" cy="1500174"/>
          </a:xfrm>
          <a:prstGeom prst="rect">
            <a:avLst/>
          </a:prstGeom>
          <a:noFill/>
        </p:spPr>
      </p:pic>
      <p:pic>
        <p:nvPicPr>
          <p:cNvPr id="30724" name="Picture 4" descr="C:\Users\рщьу\Desktop\9480793_1s460_1319594954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2753900" cy="1214446"/>
          </a:xfrm>
          <a:prstGeom prst="rect">
            <a:avLst/>
          </a:prstGeom>
          <a:noFill/>
        </p:spPr>
      </p:pic>
      <p:pic>
        <p:nvPicPr>
          <p:cNvPr id="30726" name="Picture 6" descr="C:\Users\рщьу\Desktop\1207218992_01_04_2008_0161343001207071284_advertisi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1314" y="5000636"/>
            <a:ext cx="2902686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858312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Calibri Light" pitchFamily="34" charset="0"/>
              </a:rPr>
              <a:t>Если вы обеспокоены вероятностью распространения гельминтов в организме, и для этого есть основания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Необходимо обратиться к врачу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C:\Users\рщьу\Desktop\pdgr00483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736"/>
            <a:ext cx="3929090" cy="2909366"/>
          </a:xfrm>
          <a:prstGeom prst="rect">
            <a:avLst/>
          </a:prstGeom>
          <a:noFill/>
        </p:spPr>
      </p:pic>
      <p:pic>
        <p:nvPicPr>
          <p:cNvPr id="31747" name="Picture 3" descr="C:\Users\рщьу\Desktop\518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4572032" cy="4370952"/>
          </a:xfrm>
          <a:prstGeom prst="rect">
            <a:avLst/>
          </a:prstGeom>
          <a:noFill/>
        </p:spPr>
      </p:pic>
      <p:pic>
        <p:nvPicPr>
          <p:cNvPr id="31748" name="Picture 4" descr="C:\Users\рщьу\Desktop\glista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4071966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Calibri Light" pitchFamily="34" charset="0"/>
              </a:rPr>
              <a:t>Заражение человека глистами носит название </a:t>
            </a:r>
            <a:r>
              <a:rPr lang="ru-RU" b="1" i="1" dirty="0" smtClean="0">
                <a:latin typeface="Calibri Light" pitchFamily="34" charset="0"/>
              </a:rPr>
              <a:t>глистной инвазии</a:t>
            </a:r>
            <a:r>
              <a:rPr lang="ru-RU" i="1" dirty="0" smtClean="0">
                <a:latin typeface="Calibri Light" pitchFamily="34" charset="0"/>
              </a:rPr>
              <a:t>. </a:t>
            </a:r>
          </a:p>
          <a:p>
            <a:r>
              <a:rPr lang="ru-RU" i="1" dirty="0" smtClean="0">
                <a:latin typeface="Calibri Light" pitchFamily="34" charset="0"/>
              </a:rPr>
              <a:t>Согласно современным исследованиям, на сегодняшний день в мире около 25% всего населения планеты заражено той или иной формой глистов, это примерно </a:t>
            </a:r>
            <a:r>
              <a:rPr lang="ru-RU" dirty="0" smtClean="0">
                <a:latin typeface="Calibri Light" pitchFamily="34" charset="0"/>
              </a:rPr>
              <a:t> каждый 4 человек.</a:t>
            </a:r>
          </a:p>
          <a:p>
            <a:r>
              <a:rPr lang="ru-RU" dirty="0" smtClean="0">
                <a:latin typeface="Calibri Light" pitchFamily="34" charset="0"/>
              </a:rPr>
              <a:t>Известно более 150 видов паразитов</a:t>
            </a:r>
          </a:p>
          <a:p>
            <a:r>
              <a:rPr lang="ru-RU" dirty="0" smtClean="0">
                <a:latin typeface="Calibri Light" pitchFamily="34" charset="0"/>
              </a:rPr>
              <a:t>Частота заражения глистами значительно выше у детей, чем у взрослых. 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98903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Гельминты </a:t>
            </a:r>
            <a:r>
              <a:rPr lang="ru-RU" sz="4000" i="1" dirty="0" smtClean="0"/>
              <a:t>- это группа червей паразитов, паразитирующих в организме человека.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>
                <a:latin typeface="Calibri Light" pitchFamily="34" charset="0"/>
              </a:rPr>
              <a:t>Глисты способны паразитировать в различных органах человека</a:t>
            </a:r>
          </a:p>
          <a:p>
            <a:pPr algn="just">
              <a:buNone/>
            </a:pPr>
            <a:r>
              <a:rPr lang="ru-RU" i="1" dirty="0" smtClean="0">
                <a:latin typeface="Calibri Light" pitchFamily="34" charset="0"/>
              </a:rPr>
              <a:t> (кишечник, печень, легкие, мышцы и даже глаза).</a:t>
            </a:r>
            <a:br>
              <a:rPr lang="ru-RU" i="1" dirty="0" smtClean="0">
                <a:latin typeface="Calibri Light" pitchFamily="34" charset="0"/>
              </a:rPr>
            </a:br>
            <a:endParaRPr lang="ru-RU" dirty="0" smtClean="0">
              <a:latin typeface="Calibri Light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C:\Users\рщьу\Desktop\495_4171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9"/>
            <a:ext cx="3357554" cy="2622426"/>
          </a:xfrm>
          <a:prstGeom prst="rect">
            <a:avLst/>
          </a:prstGeom>
          <a:noFill/>
        </p:spPr>
      </p:pic>
      <p:pic>
        <p:nvPicPr>
          <p:cNvPr id="2051" name="Picture 3" descr="C:\Users\рщьу\Desktop\13h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1714488"/>
            <a:ext cx="2540000" cy="3454400"/>
          </a:xfrm>
          <a:prstGeom prst="rect">
            <a:avLst/>
          </a:prstGeom>
          <a:noFill/>
        </p:spPr>
      </p:pic>
      <p:pic>
        <p:nvPicPr>
          <p:cNvPr id="2052" name="Picture 4" descr="C:\Users\рщьу\Desktop\io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643314"/>
            <a:ext cx="4000528" cy="267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latin typeface="Calibri Light" pitchFamily="34" charset="0"/>
              </a:rPr>
              <a:t>Симптомы и признаки заражения глистами зависят от типа паразита, от места его расположения в организме, а также от стадии его развития</a:t>
            </a:r>
            <a:endParaRPr lang="ru-RU" sz="2400" dirty="0" smtClean="0">
              <a:latin typeface="Calibri Light" pitchFamily="34" charset="0"/>
            </a:endParaRPr>
          </a:p>
          <a:p>
            <a:pPr algn="just"/>
            <a:endParaRPr lang="ru-RU" sz="2400" dirty="0" smtClean="0">
              <a:latin typeface="Calibri Light" pitchFamily="34" charset="0"/>
            </a:endParaRPr>
          </a:p>
          <a:p>
            <a:pPr algn="just"/>
            <a:r>
              <a:rPr lang="ru-RU" sz="2400" dirty="0" smtClean="0">
                <a:latin typeface="Calibri Light" pitchFamily="34" charset="0"/>
              </a:rPr>
              <a:t>У детей и взрослых глисты могут стать причиной различных хронических заболеваний внутренних органов</a:t>
            </a:r>
          </a:p>
          <a:p>
            <a:pPr algn="just">
              <a:buNone/>
            </a:pPr>
            <a:r>
              <a:rPr lang="ru-RU" sz="2400" dirty="0" smtClean="0">
                <a:latin typeface="Calibri Light" pitchFamily="34" charset="0"/>
              </a:rPr>
              <a:t>      (</a:t>
            </a:r>
            <a:r>
              <a:rPr lang="ru-RU" sz="2400" dirty="0" smtClean="0">
                <a:latin typeface="Calibri Light" pitchFamily="34" charset="0"/>
                <a:hlinkClick r:id="rId2"/>
              </a:rPr>
              <a:t>гастрит</a:t>
            </a:r>
            <a:r>
              <a:rPr lang="ru-RU" sz="2400" dirty="0" smtClean="0">
                <a:latin typeface="Calibri Light" pitchFamily="34" charset="0"/>
              </a:rPr>
              <a:t>, </a:t>
            </a:r>
            <a:r>
              <a:rPr lang="ru-RU" sz="2400" dirty="0" smtClean="0">
                <a:latin typeface="Calibri Light" pitchFamily="34" charset="0"/>
                <a:hlinkClick r:id="rId3"/>
              </a:rPr>
              <a:t>панкреатит</a:t>
            </a:r>
            <a:r>
              <a:rPr lang="ru-RU" sz="2400" dirty="0" smtClean="0">
                <a:latin typeface="Calibri Light" pitchFamily="34" charset="0"/>
              </a:rPr>
              <a:t>, </a:t>
            </a:r>
            <a:r>
              <a:rPr lang="ru-RU" sz="2400" dirty="0" smtClean="0">
                <a:latin typeface="Calibri Light" pitchFamily="34" charset="0"/>
                <a:hlinkClick r:id="rId4"/>
              </a:rPr>
              <a:t>энтероколит</a:t>
            </a:r>
            <a:r>
              <a:rPr lang="ru-RU" sz="2400" dirty="0" smtClean="0">
                <a:latin typeface="Calibri Light" pitchFamily="34" charset="0"/>
              </a:rPr>
              <a:t>, </a:t>
            </a:r>
            <a:r>
              <a:rPr lang="ru-RU" sz="2400" dirty="0" smtClean="0">
                <a:latin typeface="Calibri Light" pitchFamily="34" charset="0"/>
                <a:hlinkClick r:id="rId5"/>
              </a:rPr>
              <a:t>холецистит</a:t>
            </a:r>
            <a:r>
              <a:rPr lang="ru-RU" sz="2400" dirty="0" smtClean="0">
                <a:latin typeface="Calibri Light" pitchFamily="34" charset="0"/>
              </a:rPr>
              <a:t>), а иногда приводят к развитию опасных осложнений и смерти.</a:t>
            </a:r>
            <a:br>
              <a:rPr lang="ru-RU" sz="2400" dirty="0" smtClean="0">
                <a:latin typeface="Calibri Light" pitchFamily="34" charset="0"/>
              </a:rPr>
            </a:br>
            <a:endParaRPr lang="ru-RU" sz="2400" dirty="0" smtClean="0">
              <a:latin typeface="Calibri Light" pitchFamily="34" charset="0"/>
            </a:endParaRPr>
          </a:p>
          <a:p>
            <a:pPr algn="just"/>
            <a:r>
              <a:rPr lang="ru-RU" sz="2400" dirty="0" smtClean="0">
                <a:latin typeface="Calibri Light" pitchFamily="34" charset="0"/>
              </a:rPr>
              <a:t>Наиболее распространенными формами гельминтозов  в мире являются энтеробиоз и аскаридоз. </a:t>
            </a:r>
          </a:p>
          <a:p>
            <a:r>
              <a:rPr lang="ru-RU" sz="2400" dirty="0" smtClean="0">
                <a:latin typeface="Calibri Light" pitchFamily="34" charset="0"/>
              </a:rPr>
              <a:t>На территории России встречаются более 15 видов глистов, из которых наиболее распространены </a:t>
            </a:r>
            <a:r>
              <a:rPr lang="ru-RU" sz="2400" b="1" dirty="0" smtClean="0">
                <a:solidFill>
                  <a:srgbClr val="002060"/>
                </a:solidFill>
                <a:latin typeface="Calibri Light" pitchFamily="34" charset="0"/>
              </a:rPr>
              <a:t>энтеробиоз</a:t>
            </a:r>
            <a:r>
              <a:rPr lang="ru-RU" sz="2400" dirty="0" smtClean="0">
                <a:latin typeface="Calibri Light" pitchFamily="34" charset="0"/>
              </a:rPr>
              <a:t> (около 90% в группе больных с глистными болезнями), </a:t>
            </a:r>
            <a:r>
              <a:rPr lang="ru-RU" sz="2400" b="1" dirty="0" smtClean="0">
                <a:solidFill>
                  <a:srgbClr val="002060"/>
                </a:solidFill>
                <a:latin typeface="Calibri Light" pitchFamily="34" charset="0"/>
              </a:rPr>
              <a:t>аскаридоз</a:t>
            </a:r>
            <a:r>
              <a:rPr lang="ru-RU" sz="2400" dirty="0" smtClean="0">
                <a:latin typeface="Calibri Light" pitchFamily="34" charset="0"/>
              </a:rPr>
              <a:t> (70%), </a:t>
            </a:r>
            <a:r>
              <a:rPr lang="ru-RU" sz="2400" b="1" dirty="0" smtClean="0">
                <a:solidFill>
                  <a:srgbClr val="002060"/>
                </a:solidFill>
                <a:latin typeface="Calibri Light" pitchFamily="34" charset="0"/>
              </a:rPr>
              <a:t>описторхоз, дифиллоботриоз, трихоцефалез </a:t>
            </a:r>
            <a:r>
              <a:rPr lang="ru-RU" sz="2400" dirty="0" smtClean="0">
                <a:latin typeface="Calibri Light" pitchFamily="34" charset="0"/>
              </a:rPr>
              <a:t>(60</a:t>
            </a:r>
            <a:r>
              <a:rPr lang="ru-RU" sz="2400" b="1" dirty="0" smtClean="0">
                <a:solidFill>
                  <a:srgbClr val="002060"/>
                </a:solidFill>
                <a:latin typeface="Calibri Light" pitchFamily="34" charset="0"/>
              </a:rPr>
              <a:t>%), </a:t>
            </a:r>
            <a:r>
              <a:rPr lang="ru-RU" sz="2400" b="1" dirty="0" err="1" smtClean="0">
                <a:solidFill>
                  <a:srgbClr val="002060"/>
                </a:solidFill>
                <a:latin typeface="Calibri Light" pitchFamily="34" charset="0"/>
              </a:rPr>
              <a:t>токсокароз</a:t>
            </a:r>
            <a:r>
              <a:rPr lang="ru-RU" sz="2400" b="1" dirty="0" smtClean="0">
                <a:solidFill>
                  <a:srgbClr val="002060"/>
                </a:solidFill>
                <a:latin typeface="Calibri Light" pitchFamily="34" charset="0"/>
              </a:rPr>
              <a:t> </a:t>
            </a:r>
            <a:r>
              <a:rPr lang="ru-RU" sz="2400" dirty="0" smtClean="0">
                <a:latin typeface="Calibri Light" pitchFamily="34" charset="0"/>
              </a:rPr>
              <a:t>(60%), </a:t>
            </a:r>
            <a:r>
              <a:rPr lang="ru-RU" sz="2400" b="1" dirty="0" smtClean="0">
                <a:solidFill>
                  <a:srgbClr val="002060"/>
                </a:solidFill>
                <a:latin typeface="Calibri Light" pitchFamily="34" charset="0"/>
              </a:rPr>
              <a:t>гименолепидоз, эхинококкоз </a:t>
            </a:r>
            <a:endParaRPr lang="ru-RU" sz="2400" b="1" dirty="0">
              <a:solidFill>
                <a:srgbClr val="002060"/>
              </a:solidFill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Аскариды</a:t>
            </a:r>
            <a:r>
              <a:rPr lang="ru-RU" sz="2400" dirty="0" smtClean="0"/>
              <a:t> (</a:t>
            </a:r>
            <a:r>
              <a:rPr lang="ru-RU" sz="2400" i="1" dirty="0" err="1" smtClean="0"/>
              <a:t>Ascaris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lumbricoides</a:t>
            </a:r>
            <a:r>
              <a:rPr lang="ru-RU" sz="2400" dirty="0" smtClean="0"/>
              <a:t>) — круглые черви, длиной 20—40 см, самец несколько меньше самки и отличается от неё загнутым в виде крючка задним концом тела. </a:t>
            </a:r>
          </a:p>
          <a:p>
            <a:r>
              <a:rPr lang="ru-RU" sz="2400" dirty="0" smtClean="0"/>
              <a:t>Взрослые формы населяют тонкий кишечник, могут активно ползать, продолжительность их жизни — около года; личиночные формы поражают органы дыхания. </a:t>
            </a:r>
          </a:p>
          <a:p>
            <a:r>
              <a:rPr lang="ru-RU" sz="2400" dirty="0" smtClean="0"/>
              <a:t>Инфицирование происходит при употреблении овощей, ягод (особенно клубники), загрязненных яйцами аскарид, через грязные руки.</a:t>
            </a:r>
          </a:p>
        </p:txBody>
      </p:sp>
      <p:pic>
        <p:nvPicPr>
          <p:cNvPr id="3074" name="Picture 2" descr="C:\Users\рщьу\Desktop\1297513244_askari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643446"/>
            <a:ext cx="5715040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8404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 Light" pitchFamily="34" charset="0"/>
              </a:rPr>
              <a:t>В ранней фазе (на 2-3-й день) заражение проявляется как общее недомогание, слабость, иногда субфебрилитет. </a:t>
            </a:r>
          </a:p>
          <a:p>
            <a:r>
              <a:rPr lang="ru-RU" sz="2400" dirty="0" smtClean="0">
                <a:latin typeface="Calibri Light" pitchFamily="34" charset="0"/>
              </a:rPr>
              <a:t>Часто развивается </a:t>
            </a:r>
            <a:r>
              <a:rPr lang="ru-RU" sz="2400" dirty="0" err="1" smtClean="0">
                <a:latin typeface="Calibri Light" pitchFamily="34" charset="0"/>
              </a:rPr>
              <a:t>аллергизация</a:t>
            </a:r>
            <a:r>
              <a:rPr lang="ru-RU" sz="2400" dirty="0" smtClean="0">
                <a:latin typeface="Calibri Light" pitchFamily="34" charset="0"/>
              </a:rPr>
              <a:t> организма (зуд, сыпь . </a:t>
            </a:r>
          </a:p>
          <a:p>
            <a:r>
              <a:rPr lang="ru-RU" sz="2400" dirty="0" smtClean="0">
                <a:latin typeface="Calibri Light" pitchFamily="34" charset="0"/>
              </a:rPr>
              <a:t>В поздней, хронической, фазе развивается абдоминальный синдром: боли в области пупка, правом или левом подреберье, расстройство стула, снижение аппетита, тошнота.</a:t>
            </a:r>
          </a:p>
          <a:p>
            <a:r>
              <a:rPr lang="ru-RU" sz="2400" dirty="0" smtClean="0">
                <a:latin typeface="Calibri Light" pitchFamily="34" charset="0"/>
              </a:rPr>
              <a:t> Иногда возникают </a:t>
            </a:r>
            <a:r>
              <a:rPr lang="ru-RU" sz="2400" dirty="0" smtClean="0">
                <a:latin typeface="Calibri Light" pitchFamily="34" charset="0"/>
                <a:hlinkClick r:id="rId2" tooltip="Головные боли"/>
              </a:rPr>
              <a:t>головные боли</a:t>
            </a:r>
            <a:r>
              <a:rPr lang="ru-RU" sz="2400" dirty="0" smtClean="0">
                <a:latin typeface="Calibri Light" pitchFamily="34" charset="0"/>
              </a:rPr>
              <a:t>, головокружение, нарушение сна, особенно во второй половине ночи. Эти явления в значительной степени связаны с активацией глистов после 2 часов ночи. Больные нередко плохо засыпают, ворочаются.</a:t>
            </a:r>
            <a:endParaRPr lang="ru-RU" sz="2400" dirty="0">
              <a:latin typeface="Calibri Light" pitchFamily="34" charset="0"/>
            </a:endParaRPr>
          </a:p>
        </p:txBody>
      </p:sp>
      <p:pic>
        <p:nvPicPr>
          <p:cNvPr id="4098" name="Picture 2" descr="C:\Users\рщьу\Desktop\1369754200_00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157192"/>
            <a:ext cx="3429024" cy="1700808"/>
          </a:xfrm>
          <a:prstGeom prst="rect">
            <a:avLst/>
          </a:prstGeom>
          <a:noFill/>
        </p:spPr>
      </p:pic>
      <p:pic>
        <p:nvPicPr>
          <p:cNvPr id="4099" name="Picture 3" descr="C:\Users\рщьу\Desktop\ascaris_lumbricoides-47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57192"/>
            <a:ext cx="3357554" cy="1700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alibri Light" pitchFamily="34" charset="0"/>
              </a:rPr>
              <a:t>Энтеробиоз</a:t>
            </a:r>
            <a:r>
              <a:rPr lang="ru-RU" sz="2400" dirty="0" smtClean="0">
                <a:latin typeface="Calibri Light" pitchFamily="34" charset="0"/>
              </a:rPr>
              <a:t> регистрируется повсеместно. </a:t>
            </a:r>
          </a:p>
          <a:p>
            <a:pPr>
              <a:buNone/>
            </a:pPr>
            <a:r>
              <a:rPr lang="ru-RU" sz="2400" dirty="0" smtClean="0">
                <a:latin typeface="Calibri Light" pitchFamily="34" charset="0"/>
              </a:rPr>
              <a:t>Острица – мелкий гельминт белого цвета, длина взрослой самки достигает 9-12 мм, самца 3 - 5 мм</a:t>
            </a:r>
          </a:p>
          <a:p>
            <a:pPr>
              <a:buNone/>
            </a:pPr>
            <a:r>
              <a:rPr lang="ru-RU" sz="2400" dirty="0" smtClean="0">
                <a:latin typeface="Calibri Light" pitchFamily="34" charset="0"/>
              </a:rPr>
              <a:t>Заражение происходит при непосредственном контакте с больным, а также через загрязненные яйцами глистов предметы обихода, белье, продукты питания. </a:t>
            </a:r>
          </a:p>
          <a:p>
            <a:pPr>
              <a:buNone/>
            </a:pPr>
            <a:r>
              <a:rPr lang="ru-RU" sz="2400" dirty="0" smtClean="0">
                <a:latin typeface="Calibri Light" pitchFamily="34" charset="0"/>
              </a:rPr>
              <a:t>Ранняя фаза клинически не проявляется. </a:t>
            </a:r>
          </a:p>
          <a:p>
            <a:pPr>
              <a:buNone/>
            </a:pPr>
            <a:r>
              <a:rPr lang="ru-RU" sz="2400" dirty="0" smtClean="0">
                <a:latin typeface="Calibri Light" pitchFamily="34" charset="0"/>
              </a:rPr>
              <a:t>В поздней, хронической фазе отмечают зуд и жжение в </a:t>
            </a:r>
            <a:r>
              <a:rPr lang="ru-RU" sz="2400" dirty="0" err="1" smtClean="0">
                <a:latin typeface="Calibri Light" pitchFamily="34" charset="0"/>
              </a:rPr>
              <a:t>перианальной</a:t>
            </a:r>
            <a:r>
              <a:rPr lang="ru-RU" sz="2400" dirty="0" smtClean="0">
                <a:latin typeface="Calibri Light" pitchFamily="34" charset="0"/>
              </a:rPr>
              <a:t> области, промежности, области половых органов, бедер, живота. Нарушается сон, появляется раздражительность.</a:t>
            </a:r>
          </a:p>
          <a:p>
            <a:endParaRPr lang="ru-RU" dirty="0"/>
          </a:p>
        </p:txBody>
      </p:sp>
      <p:pic>
        <p:nvPicPr>
          <p:cNvPr id="5122" name="Picture 2" descr="C:\Users\рщьу\Desktop\dd106b8b4dedc56e878193e4b433d4f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429132"/>
            <a:ext cx="7000924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5429264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latin typeface="Calibri Light" pitchFamily="34" charset="0"/>
              </a:rPr>
              <a:t>Описторхоз - в</a:t>
            </a:r>
            <a:r>
              <a:rPr lang="ru-RU" sz="3400" dirty="0" smtClean="0">
                <a:latin typeface="Calibri Light" pitchFamily="34" charset="0"/>
              </a:rPr>
              <a:t>озбудителем является кошачья, или сибирская двуустка.</a:t>
            </a:r>
          </a:p>
          <a:p>
            <a:r>
              <a:rPr lang="ru-RU" sz="3400" dirty="0" smtClean="0">
                <a:latin typeface="Calibri Light" pitchFamily="34" charset="0"/>
              </a:rPr>
              <a:t> Источником и окончательным хозяином являются человек, кошки, собаки, а также дикие животные. </a:t>
            </a:r>
          </a:p>
          <a:p>
            <a:r>
              <a:rPr lang="ru-RU" sz="3400" dirty="0" smtClean="0">
                <a:latin typeface="Calibri Light" pitchFamily="34" charset="0"/>
              </a:rPr>
              <a:t>Заражение человека происходит при употреблении в пищу зараженной сырой, свежезамороженной (строганина), малосоленой или </a:t>
            </a:r>
            <a:r>
              <a:rPr lang="ru-RU" sz="3400" dirty="0" err="1" smtClean="0">
                <a:latin typeface="Calibri Light" pitchFamily="34" charset="0"/>
              </a:rPr>
              <a:t>слабопровяленной</a:t>
            </a:r>
            <a:r>
              <a:rPr lang="ru-RU" sz="3400" dirty="0" smtClean="0">
                <a:latin typeface="Calibri Light" pitchFamily="34" charset="0"/>
              </a:rPr>
              <a:t> рыбы (сазан, язь, карп, елец).</a:t>
            </a:r>
          </a:p>
          <a:p>
            <a:r>
              <a:rPr lang="ru-RU" sz="3400" dirty="0" smtClean="0">
                <a:latin typeface="Calibri Light" pitchFamily="34" charset="0"/>
              </a:rPr>
              <a:t>Ранняя фаза, или острый описторхоз, начинается с </a:t>
            </a:r>
            <a:r>
              <a:rPr lang="ru-RU" sz="3400" dirty="0" err="1" smtClean="0">
                <a:latin typeface="Calibri Light" pitchFamily="34" charset="0"/>
              </a:rPr>
              <a:t>общетоксического</a:t>
            </a:r>
            <a:r>
              <a:rPr lang="ru-RU" sz="3400" dirty="0" smtClean="0">
                <a:latin typeface="Calibri Light" pitchFamily="34" charset="0"/>
              </a:rPr>
              <a:t> синдрома - повышения температуры, появления интоксикации, мышечных болей, аллергии, гепатита. </a:t>
            </a:r>
          </a:p>
          <a:p>
            <a:r>
              <a:rPr lang="ru-RU" sz="3400" dirty="0" smtClean="0">
                <a:latin typeface="Calibri Light" pitchFamily="34" charset="0"/>
              </a:rPr>
              <a:t>При поздно начатом или неэффективном лечении острая фаза перерастает в </a:t>
            </a:r>
            <a:r>
              <a:rPr lang="ru-RU" sz="3400" dirty="0" err="1" smtClean="0">
                <a:latin typeface="Calibri Light" pitchFamily="34" charset="0"/>
              </a:rPr>
              <a:t>подострую</a:t>
            </a:r>
            <a:r>
              <a:rPr lang="ru-RU" sz="3400" dirty="0" smtClean="0">
                <a:latin typeface="Calibri Light" pitchFamily="34" charset="0"/>
              </a:rPr>
              <a:t> с последующей </a:t>
            </a:r>
            <a:r>
              <a:rPr lang="ru-RU" sz="3400" dirty="0" err="1" smtClean="0">
                <a:latin typeface="Calibri Light" pitchFamily="34" charset="0"/>
              </a:rPr>
              <a:t>хронизацией</a:t>
            </a:r>
            <a:r>
              <a:rPr lang="ru-RU" sz="3400" dirty="0" smtClean="0">
                <a:latin typeface="Calibri Light" pitchFamily="34" charset="0"/>
              </a:rPr>
              <a:t> процесса.</a:t>
            </a:r>
          </a:p>
          <a:p>
            <a:r>
              <a:rPr lang="ru-RU" sz="3400" dirty="0" smtClean="0">
                <a:latin typeface="Calibri Light" pitchFamily="34" charset="0"/>
              </a:rPr>
              <a:t>Поздняя фаза, или хронический описторхоз, протекает у женщин чаще по типу хронического рецидивирующего холецистита (</a:t>
            </a:r>
            <a:r>
              <a:rPr lang="ru-RU" sz="3400" dirty="0" err="1" smtClean="0">
                <a:latin typeface="Calibri Light" pitchFamily="34" charset="0"/>
              </a:rPr>
              <a:t>холецистопанкреатита</a:t>
            </a:r>
            <a:r>
              <a:rPr lang="ru-RU" sz="3400" dirty="0" smtClean="0">
                <a:latin typeface="Calibri Light" pitchFamily="34" charset="0"/>
              </a:rPr>
              <a:t>), у мужчин - как прогрессирующий гастродуоденит с формированием эрозивно-язвенного гастродуоденита.</a:t>
            </a:r>
          </a:p>
          <a:p>
            <a:endParaRPr lang="ru-R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4380382"/>
          <a:ext cx="2714644" cy="247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Точечный рисунок" r:id="rId3" imgW="980952" imgH="895238" progId="Paint.Picture">
                  <p:embed/>
                </p:oleObj>
              </mc:Choice>
              <mc:Fallback>
                <p:oleObj name="Точечный рисунок" r:id="rId3" imgW="980952" imgH="895238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80382"/>
                        <a:ext cx="2714644" cy="2477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286512" y="4286264"/>
          <a:ext cx="2571736" cy="257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Точечный рисунок" r:id="rId5" imgW="1000000" imgH="1000000" progId="Paint.Picture">
                  <p:embed/>
                </p:oleObj>
              </mc:Choice>
              <mc:Fallback>
                <p:oleObj name="Точечный рисунок" r:id="rId5" imgW="1000000" imgH="1000000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286264"/>
                        <a:ext cx="2571736" cy="2571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OPISTH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14678" y="4429132"/>
            <a:ext cx="3071834" cy="242886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76899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Calibri Light" pitchFamily="34" charset="0"/>
              </a:rPr>
              <a:t>Дифиллоботриоз</a:t>
            </a:r>
            <a:r>
              <a:rPr lang="ru-RU" dirty="0" smtClean="0">
                <a:latin typeface="Calibri Light" pitchFamily="34" charset="0"/>
              </a:rPr>
              <a:t> - гельминтоз, протекающий с признаками преимущественного поражения желудочно-кишечного тракта и часто сопровождающийся развитием </a:t>
            </a:r>
            <a:r>
              <a:rPr lang="ru-RU" dirty="0" err="1" smtClean="0">
                <a:latin typeface="Calibri Light" pitchFamily="34" charset="0"/>
              </a:rPr>
              <a:t>мегалобластной</a:t>
            </a:r>
            <a:r>
              <a:rPr lang="ru-RU" dirty="0" smtClean="0">
                <a:latin typeface="Calibri Light" pitchFamily="34" charset="0"/>
              </a:rPr>
              <a:t> анемии. </a:t>
            </a:r>
          </a:p>
          <a:p>
            <a:r>
              <a:rPr lang="ru-RU" dirty="0" smtClean="0">
                <a:latin typeface="Calibri Light" pitchFamily="34" charset="0"/>
              </a:rPr>
              <a:t>Заражение происходит при употреблении в пищу недостаточно прожаренной или проваренной, а иногда и сырой рыбы (ерш, окунь, щука, налим, судак, </a:t>
            </a:r>
            <a:r>
              <a:rPr lang="ru-RU" dirty="0" err="1" smtClean="0">
                <a:latin typeface="Calibri Light" pitchFamily="34" charset="0"/>
              </a:rPr>
              <a:t>омульи</a:t>
            </a:r>
            <a:r>
              <a:rPr lang="ru-RU" dirty="0" smtClean="0">
                <a:latin typeface="Calibri Light" pitchFamily="34" charset="0"/>
              </a:rPr>
              <a:t> др.), </a:t>
            </a:r>
            <a:r>
              <a:rPr lang="ru-RU" dirty="0" err="1" smtClean="0">
                <a:latin typeface="Calibri Light" pitchFamily="34" charset="0"/>
              </a:rPr>
              <a:t>свежепросоленной</a:t>
            </a:r>
            <a:r>
              <a:rPr lang="ru-RU" dirty="0" smtClean="0">
                <a:latin typeface="Calibri Light" pitchFamily="34" charset="0"/>
              </a:rPr>
              <a:t> икры, </a:t>
            </a:r>
            <a:r>
              <a:rPr lang="ru-RU" dirty="0" err="1" smtClean="0">
                <a:latin typeface="Calibri Light" pitchFamily="34" charset="0"/>
              </a:rPr>
              <a:t>инвазированных</a:t>
            </a:r>
            <a:r>
              <a:rPr lang="ru-RU" dirty="0" smtClean="0">
                <a:latin typeface="Calibri Light" pitchFamily="34" charset="0"/>
              </a:rPr>
              <a:t> </a:t>
            </a:r>
            <a:r>
              <a:rPr lang="ru-RU" dirty="0" err="1" smtClean="0">
                <a:latin typeface="Calibri Light" pitchFamily="34" charset="0"/>
              </a:rPr>
              <a:t>плероцеркоидами</a:t>
            </a:r>
            <a:r>
              <a:rPr lang="ru-RU" dirty="0" smtClean="0">
                <a:latin typeface="Calibri Light" pitchFamily="34" charset="0"/>
              </a:rPr>
              <a:t> лентеца.</a:t>
            </a:r>
          </a:p>
          <a:p>
            <a:r>
              <a:rPr lang="ru-RU" dirty="0" smtClean="0">
                <a:latin typeface="Calibri Light" pitchFamily="34" charset="0"/>
              </a:rPr>
              <a:t>Возможно заражение в случаях разделки рыбы через руки, ножи, посуду, на которые попали </a:t>
            </a:r>
            <a:r>
              <a:rPr lang="ru-RU" dirty="0" err="1" smtClean="0">
                <a:latin typeface="Calibri Light" pitchFamily="34" charset="0"/>
              </a:rPr>
              <a:t>плероцеркоиды</a:t>
            </a:r>
            <a:r>
              <a:rPr lang="ru-RU" dirty="0" smtClean="0">
                <a:latin typeface="Calibri Light" pitchFamily="34" charset="0"/>
              </a:rPr>
              <a:t>.</a:t>
            </a:r>
          </a:p>
          <a:p>
            <a:r>
              <a:rPr lang="ru-RU" dirty="0" smtClean="0">
                <a:latin typeface="Calibri Light" pitchFamily="34" charset="0"/>
              </a:rPr>
              <a:t>Распространенная в некоторых местах пищевая привычка - рыба на «рожне», шашлык из рыбы, свежеприготовленная со специями сырая щучья икра - способствуют заражению дифиллоботриозом.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1085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Открытая</vt:lpstr>
      <vt:lpstr>Точечный рисунок</vt:lpstr>
      <vt:lpstr>Гельминтозы  человека</vt:lpstr>
      <vt:lpstr>Гельминты - это группа червей паразитов, паразитирующих в организме человека.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Гельминтозы  человека</dc:title>
  <dc:creator>рщьу</dc:creator>
  <cp:lastModifiedBy>User</cp:lastModifiedBy>
  <cp:revision>13</cp:revision>
  <dcterms:created xsi:type="dcterms:W3CDTF">2014-07-22T15:39:24Z</dcterms:created>
  <dcterms:modified xsi:type="dcterms:W3CDTF">2014-07-23T02:49:19Z</dcterms:modified>
</cp:coreProperties>
</file>