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7" r:id="rId4"/>
    <p:sldId id="259" r:id="rId5"/>
    <p:sldId id="282" r:id="rId6"/>
    <p:sldId id="260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80" r:id="rId16"/>
    <p:sldId id="281" r:id="rId17"/>
    <p:sldId id="272" r:id="rId18"/>
    <p:sldId id="273" r:id="rId19"/>
    <p:sldId id="274" r:id="rId20"/>
    <p:sldId id="277" r:id="rId21"/>
    <p:sldId id="275" r:id="rId22"/>
    <p:sldId id="279" r:id="rId23"/>
    <p:sldId id="276" r:id="rId24"/>
    <p:sldId id="278" r:id="rId25"/>
    <p:sldId id="26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444" autoAdjust="0"/>
  </p:normalViewPr>
  <p:slideViewPr>
    <p:cSldViewPr>
      <p:cViewPr varScale="1">
        <p:scale>
          <a:sx n="75" d="100"/>
          <a:sy n="75" d="100"/>
        </p:scale>
        <p:origin x="-66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5656" y="2204864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002060"/>
                </a:solidFill>
              </a:rPr>
              <a:t>МАЛЯРИЯ</a:t>
            </a:r>
            <a:endParaRPr lang="ru-RU" sz="7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908720"/>
            <a:ext cx="748883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Всемирный день борьбы против малярии (</a:t>
            </a:r>
            <a:r>
              <a:rPr lang="ru-RU" sz="2800" b="1" dirty="0" err="1" smtClean="0"/>
              <a:t>World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Malaria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Day</a:t>
            </a:r>
            <a:r>
              <a:rPr lang="ru-RU" sz="2800" b="1" dirty="0" smtClean="0"/>
              <a:t>), отмечаемый ежегодно 25 апреля, учрежден Всемирной организацией здравоохранения (ВОЗ) на ее 60-й сессии в мае 2007 года. День посвящен пропаганде глобальных усилий по обеспечению эффективной борьбы против малярии.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sz="800" dirty="0" smtClean="0"/>
          </a:p>
          <a:p>
            <a:r>
              <a:rPr lang="ru-RU" sz="800" dirty="0" smtClean="0"/>
              <a:t> Источник: http://www.calend.ru/holidays/0/0/2794/</a:t>
            </a:r>
          </a:p>
          <a:p>
            <a:r>
              <a:rPr lang="ru-RU" sz="800" dirty="0" smtClean="0"/>
              <a:t>© </a:t>
            </a:r>
            <a:r>
              <a:rPr lang="ru-RU" sz="800" dirty="0" err="1" smtClean="0"/>
              <a:t>Calend.ru</a:t>
            </a:r>
            <a:endParaRPr lang="ru-RU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6"/>
            <a:ext cx="74888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Основные меры по борьбе против малярии включают: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556792"/>
            <a:ext cx="777686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arenR"/>
            </a:pPr>
            <a:r>
              <a:rPr lang="ru-RU" sz="2000" b="1" i="1" dirty="0" smtClean="0"/>
              <a:t>мероприятия, направленные на выявление источников инфекции и их санацию</a:t>
            </a:r>
            <a:r>
              <a:rPr lang="ru-RU" dirty="0" smtClean="0"/>
              <a:t>.</a:t>
            </a:r>
          </a:p>
          <a:p>
            <a:pPr marL="342900" indent="-342900" algn="just"/>
            <a:r>
              <a:rPr lang="ru-RU" dirty="0" smtClean="0"/>
              <a:t>Больных и </a:t>
            </a:r>
            <a:r>
              <a:rPr lang="ru-RU" dirty="0" err="1" smtClean="0"/>
              <a:t>паразитоносителей</a:t>
            </a:r>
            <a:r>
              <a:rPr lang="ru-RU" dirty="0" smtClean="0"/>
              <a:t> выявляют при лабораторных </a:t>
            </a:r>
          </a:p>
          <a:p>
            <a:pPr marL="342900" indent="-342900" algn="just"/>
            <a:r>
              <a:rPr lang="ru-RU" dirty="0" smtClean="0"/>
              <a:t>обследованиях (толстые капли, мазки). </a:t>
            </a:r>
          </a:p>
          <a:p>
            <a:pPr marL="342900" indent="-342900" algn="just"/>
            <a:endParaRPr lang="ru-RU" dirty="0" smtClean="0"/>
          </a:p>
          <a:p>
            <a:pPr marL="342900" indent="-342900" algn="just"/>
            <a:r>
              <a:rPr lang="ru-RU" i="1" dirty="0" smtClean="0"/>
              <a:t>Обследованию подлежат:</a:t>
            </a:r>
          </a:p>
          <a:p>
            <a:pPr marL="342900" indent="-342900" algn="just"/>
            <a:r>
              <a:rPr lang="ru-RU" dirty="0" smtClean="0"/>
              <a:t>-  больные с неустановленным диагнозом, если заболевание</a:t>
            </a:r>
          </a:p>
          <a:p>
            <a:pPr marL="342900" indent="-342900" algn="just"/>
            <a:r>
              <a:rPr lang="ru-RU" dirty="0" smtClean="0"/>
              <a:t>   сопровождается повышением температуры тела в течение 5 дней</a:t>
            </a:r>
          </a:p>
          <a:p>
            <a:pPr marL="342900" indent="-342900" algn="just"/>
            <a:r>
              <a:rPr lang="ru-RU" dirty="0" smtClean="0"/>
              <a:t>-  больные с повышенной температурой, если в течение последних 3</a:t>
            </a:r>
          </a:p>
          <a:p>
            <a:pPr marL="342900" indent="-342900" algn="just"/>
            <a:r>
              <a:rPr lang="ru-RU" dirty="0" smtClean="0"/>
              <a:t>   месяцев им проводилось переливание крови;</a:t>
            </a:r>
          </a:p>
          <a:p>
            <a:pPr marL="342900" indent="-342900" algn="just">
              <a:buFontTx/>
              <a:buChar char="-"/>
            </a:pPr>
            <a:r>
              <a:rPr lang="ru-RU" dirty="0" smtClean="0"/>
              <a:t>больные любым лихорадочным заболеванием, если есть данные о перенесении ими малярии в течение последних 2 лет; </a:t>
            </a:r>
          </a:p>
          <a:p>
            <a:pPr marL="342900" indent="-342900" algn="just">
              <a:buFontTx/>
              <a:buChar char="-"/>
            </a:pPr>
            <a:r>
              <a:rPr lang="ru-RU" dirty="0" smtClean="0"/>
              <a:t>больные с подъемами температуры, продолжающимися несмотря на проводимое лечение; </a:t>
            </a:r>
          </a:p>
          <a:p>
            <a:pPr marL="342900" indent="-342900" algn="just">
              <a:buFontTx/>
              <a:buChar char="-"/>
            </a:pPr>
            <a:r>
              <a:rPr lang="ru-RU" dirty="0" smtClean="0"/>
              <a:t>больные с увеличением печени или селезенки, при анемии неясной этиологии.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89844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При выявлении больного (</a:t>
            </a:r>
            <a:r>
              <a:rPr lang="ru-RU" dirty="0" err="1" smtClean="0"/>
              <a:t>паразитоносителя</a:t>
            </a:r>
            <a:r>
              <a:rPr lang="ru-RU" dirty="0" smtClean="0"/>
              <a:t>) на территориях с высокой и средней возможностью распространения малярии проводят </a:t>
            </a:r>
            <a:r>
              <a:rPr lang="ru-RU" dirty="0" err="1" smtClean="0"/>
              <a:t>паразитологическое</a:t>
            </a:r>
            <a:r>
              <a:rPr lang="ru-RU" dirty="0" smtClean="0"/>
              <a:t> обследование членов семьи заболевшего и ближайших соседей. 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При выявлении повторного случая заболевания в сельской местности проводят подворные обходы и берут кровь для исследования у лиц, подозрительных на заболевание малярией.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Выезжающим проводят профилактическое лечение </a:t>
            </a:r>
            <a:r>
              <a:rPr lang="ru-RU" dirty="0" err="1" smtClean="0"/>
              <a:t>делагилом</a:t>
            </a:r>
            <a:r>
              <a:rPr lang="ru-RU" dirty="0" smtClean="0"/>
              <a:t>, их берут на учет </a:t>
            </a:r>
            <a:r>
              <a:rPr lang="ru-RU" dirty="0" err="1" smtClean="0"/>
              <a:t>паразитологические</a:t>
            </a:r>
            <a:r>
              <a:rPr lang="ru-RU" dirty="0" smtClean="0"/>
              <a:t> отделения городской или районной СЭС.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В случае переезда этих лиц СЭС сообщает о них по месту нового жительства.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12776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Прибывшие из стран, неблагополучных по малярии, находятся под диспансерным наблюдением.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Если среди приезжих выявляют больного малярией (</a:t>
            </a:r>
            <a:r>
              <a:rPr lang="ru-RU" dirty="0" err="1" smtClean="0"/>
              <a:t>паразитоносителя</a:t>
            </a:r>
            <a:r>
              <a:rPr lang="ru-RU" dirty="0" smtClean="0"/>
              <a:t>), то проводят весь комплекс необходимых мероприятий - госпитализацию, </a:t>
            </a:r>
            <a:r>
              <a:rPr lang="ru-RU" dirty="0" err="1" smtClean="0"/>
              <a:t>этиотропное</a:t>
            </a:r>
            <a:r>
              <a:rPr lang="ru-RU" dirty="0" smtClean="0"/>
              <a:t> лечение, очаговую обработку стойкими инсектицидами, в некоторых случаях обследуют окружающих на малярию.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Показана госпитализация больных малярией в недоступные для комаров помещения, она продолжается до освобождения организма от паразитов (контролируется исследованием крови).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0648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 Всем больным и </a:t>
            </a:r>
            <a:r>
              <a:rPr lang="ru-RU" sz="2000" dirty="0" err="1" smtClean="0"/>
              <a:t>паразитоносителям</a:t>
            </a:r>
            <a:r>
              <a:rPr lang="ru-RU" sz="2000" dirty="0" smtClean="0"/>
              <a:t> назначают лечение противомалярийными препаратами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Для лечения малярии используют различные препараты, которые могут предупреждать приступы малярии, быстро купировать симптомы начавшегося приступа или полностью уничтожить возбудителя. Среди них наиболее известны </a:t>
            </a:r>
            <a:r>
              <a:rPr lang="ru-RU" sz="2000" dirty="0" err="1" smtClean="0"/>
              <a:t>хлорохин</a:t>
            </a:r>
            <a:r>
              <a:rPr lang="ru-RU" sz="2000" dirty="0" smtClean="0"/>
              <a:t>, хинин, </a:t>
            </a:r>
            <a:r>
              <a:rPr lang="ru-RU" sz="2000" dirty="0" err="1" smtClean="0"/>
              <a:t>мефлохин</a:t>
            </a:r>
            <a:r>
              <a:rPr lang="ru-RU" sz="2000" dirty="0" smtClean="0"/>
              <a:t>, </a:t>
            </a:r>
            <a:r>
              <a:rPr lang="ru-RU" sz="2000" dirty="0" err="1" smtClean="0"/>
              <a:t>примахин</a:t>
            </a:r>
            <a:r>
              <a:rPr lang="ru-RU" sz="2000" dirty="0" smtClean="0"/>
              <a:t> и </a:t>
            </a:r>
            <a:r>
              <a:rPr lang="ru-RU" sz="2000" dirty="0" err="1" smtClean="0"/>
              <a:t>хинакрин</a:t>
            </a:r>
            <a:r>
              <a:rPr lang="ru-RU" sz="2000" dirty="0" smtClean="0"/>
              <a:t> гидрохлорид, выпускаемый также под названиями </a:t>
            </a:r>
            <a:r>
              <a:rPr lang="ru-RU" sz="2000" dirty="0" err="1" smtClean="0"/>
              <a:t>атабрин</a:t>
            </a:r>
            <a:r>
              <a:rPr lang="ru-RU" sz="2000" dirty="0" smtClean="0"/>
              <a:t> и акрихин</a:t>
            </a:r>
            <a:endParaRPr lang="ru-RU" sz="2000" dirty="0"/>
          </a:p>
        </p:txBody>
      </p:sp>
      <p:pic>
        <p:nvPicPr>
          <p:cNvPr id="3" name="Рисунок 2" descr="lariam_12105_5_(big)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7703" y="3571876"/>
            <a:ext cx="4925003" cy="29326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340768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К группам повышенного риска относятся студенты, туристы, коммерсанты, а также беженцы, сезонные рабочие, бродячие цыгане, демобилизованные из </a:t>
            </a:r>
            <a:r>
              <a:rPr lang="ru-RU" sz="2000" dirty="0" err="1" smtClean="0"/>
              <a:t>эндемичных</a:t>
            </a:r>
            <a:r>
              <a:rPr lang="ru-RU" sz="2000" dirty="0" smtClean="0"/>
              <a:t> по малярии местностей.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У больных с явными клинико-эпидемиологическими показаниями на малярию, несмотря на первый отрицательный анализ, забор крови и ее исследование проводится 4-6 раз в сутки в течение 2-3 дней.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36712"/>
            <a:ext cx="813690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000" dirty="0" smtClean="0"/>
              <a:t>Все положительные и 10% от общего числа просмотренных препаратов не реже 1 раза в месяц направляются для контрольного исследования в областную СЭС.</a:t>
            </a:r>
          </a:p>
          <a:p>
            <a:endParaRPr lang="ru-RU" sz="2000" dirty="0" smtClean="0"/>
          </a:p>
          <a:p>
            <a:r>
              <a:rPr lang="ru-RU" sz="2000" dirty="0" smtClean="0"/>
              <a:t>В случаях выраженной клиники и наличия малярийного </a:t>
            </a:r>
            <a:r>
              <a:rPr lang="ru-RU" sz="2000" dirty="0" err="1" smtClean="0"/>
              <a:t>эпиданамнеза</a:t>
            </a:r>
            <a:r>
              <a:rPr lang="ru-RU" sz="2000" dirty="0" smtClean="0"/>
              <a:t> показано предварительное лечение (</a:t>
            </a:r>
            <a:r>
              <a:rPr lang="ru-RU" sz="2000" dirty="0" err="1" smtClean="0"/>
              <a:t>делагил</a:t>
            </a:r>
            <a:r>
              <a:rPr lang="ru-RU" sz="2000" dirty="0" smtClean="0"/>
              <a:t>, </a:t>
            </a:r>
            <a:r>
              <a:rPr lang="ru-RU" sz="2000" dirty="0" err="1" smtClean="0"/>
              <a:t>фансидар</a:t>
            </a:r>
            <a:r>
              <a:rPr lang="ru-RU" sz="2000" dirty="0" smtClean="0"/>
              <a:t>, </a:t>
            </a:r>
            <a:r>
              <a:rPr lang="ru-RU" sz="2000" dirty="0" err="1" smtClean="0"/>
              <a:t>тиндурин</a:t>
            </a:r>
            <a:r>
              <a:rPr lang="ru-RU" sz="2000" dirty="0" smtClean="0"/>
              <a:t>) до получения результатов лабораторного исследования.</a:t>
            </a:r>
          </a:p>
          <a:p>
            <a:endParaRPr lang="ru-RU" sz="2000" dirty="0" smtClean="0"/>
          </a:p>
          <a:p>
            <a:r>
              <a:rPr lang="ru-RU" sz="2000" dirty="0" smtClean="0"/>
              <a:t>Лечение выявленных больных или </a:t>
            </a:r>
            <a:r>
              <a:rPr lang="ru-RU" sz="2000" dirty="0" err="1" smtClean="0"/>
              <a:t>паразитоносителей</a:t>
            </a:r>
            <a:r>
              <a:rPr lang="ru-RU" sz="2000" dirty="0" smtClean="0"/>
              <a:t> проводится в стационаре. Повторные исследования крови проводят на 4-й день лечения и перед выпиской из стационара.</a:t>
            </a:r>
          </a:p>
          <a:p>
            <a:endParaRPr lang="ru-RU" sz="2000" dirty="0" smtClean="0"/>
          </a:p>
          <a:p>
            <a:r>
              <a:rPr lang="ru-RU" sz="2000" dirty="0" smtClean="0"/>
              <a:t>Переболевших берут на диспансерный учет на три года и обследуют на малярию при любом повышении температуры.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08720"/>
            <a:ext cx="7920880" cy="4945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/>
          </a:p>
          <a:p>
            <a:pPr algn="ctr"/>
            <a:r>
              <a:rPr lang="ru-RU" sz="3600" b="1" dirty="0" smtClean="0"/>
              <a:t> </a:t>
            </a:r>
            <a:r>
              <a:rPr lang="ru-RU" sz="3600" b="1" dirty="0" err="1" smtClean="0"/>
              <a:t>Этиотропное</a:t>
            </a:r>
            <a:r>
              <a:rPr lang="ru-RU" sz="3600" b="1" dirty="0" smtClean="0"/>
              <a:t> лечение больных малярией - не только лечебное, но важнейшее противоэпидемическое мероприятие, поскольку оно освобождает человека от возбудителя, т. е. ликвидирует источник инфекции.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60444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R" startAt="2"/>
            </a:pPr>
            <a:r>
              <a:rPr lang="ru-RU" sz="2000" b="1" i="1" dirty="0" smtClean="0"/>
              <a:t>борьба с переносчиками - включает обследовательские работы, истребительные мероприятия и защиту людей от нападения комаров.</a:t>
            </a:r>
          </a:p>
          <a:p>
            <a:pPr marL="457200" indent="-457200"/>
            <a:endParaRPr lang="ru-RU" sz="2000" b="1" i="1" dirty="0" smtClean="0"/>
          </a:p>
          <a:p>
            <a:pPr algn="just"/>
            <a:r>
              <a:rPr lang="ru-RU" dirty="0" smtClean="0"/>
              <a:t> </a:t>
            </a:r>
            <a:r>
              <a:rPr lang="ru-RU" sz="2000" dirty="0" smtClean="0"/>
              <a:t>Мероприятия начинают с паспортизации водоемов, находящихся на территории, их обследуют на наличие (и численность) личинок малярийных комаров.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 В последующем борьба с переносчиками включает уничтожение </a:t>
            </a:r>
            <a:r>
              <a:rPr lang="ru-RU" sz="2000" dirty="0" err="1" smtClean="0"/>
              <a:t>анофелогенных</a:t>
            </a:r>
            <a:r>
              <a:rPr lang="ru-RU" sz="2000" dirty="0" smtClean="0"/>
              <a:t> водоемов с помощью гидротехнических мероприятий и истребление личинок в водоемах химическим и биологическим (разведение рыбки гамбузии) методами.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 Эти мероприятия проводят в радиусе 3-5 км от населенных пунктов, учитывая дальность полета малярийных комаров.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1"/>
            <a:ext cx="78488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just"/>
            <a:r>
              <a:rPr lang="ru-RU" sz="2000" b="1" i="1" dirty="0" smtClean="0"/>
              <a:t> Уничтожение окрыленных комаров достигается с помощью инсектицидов.</a:t>
            </a:r>
          </a:p>
          <a:p>
            <a:pPr algn="just"/>
            <a:endParaRPr lang="ru-RU" sz="2000" b="1" dirty="0" smtClean="0"/>
          </a:p>
          <a:p>
            <a:pPr algn="just"/>
            <a:r>
              <a:rPr lang="ru-RU" sz="2000" b="1" dirty="0" smtClean="0"/>
              <a:t> Различают сплошную, </a:t>
            </a:r>
            <a:r>
              <a:rPr lang="ru-RU" sz="2000" b="1" dirty="0" err="1" smtClean="0"/>
              <a:t>микроочаговую</a:t>
            </a:r>
            <a:r>
              <a:rPr lang="ru-RU" sz="2000" b="1" dirty="0" smtClean="0"/>
              <a:t> и барьерную обработки. </a:t>
            </a:r>
          </a:p>
          <a:p>
            <a:pPr algn="just"/>
            <a:r>
              <a:rPr lang="ru-RU" sz="2000" b="1" dirty="0" smtClean="0"/>
              <a:t>В последнем случае обрабатывают постройки на пути полета комаров от мест </a:t>
            </a:r>
            <a:r>
              <a:rPr lang="ru-RU" sz="2000" b="1" dirty="0" err="1" smtClean="0"/>
              <a:t>выплода</a:t>
            </a:r>
            <a:r>
              <a:rPr lang="ru-RU" sz="2000" b="1" dirty="0" smtClean="0"/>
              <a:t> в населенные пункты.</a:t>
            </a:r>
          </a:p>
          <a:p>
            <a:pPr algn="just"/>
            <a:endParaRPr lang="ru-RU" sz="2000" b="1" dirty="0" smtClean="0"/>
          </a:p>
          <a:p>
            <a:pPr algn="just"/>
            <a:r>
              <a:rPr lang="ru-RU" sz="2000" b="1" dirty="0" smtClean="0"/>
              <a:t> </a:t>
            </a:r>
            <a:endParaRPr lang="ru-RU" sz="2000" b="1" dirty="0"/>
          </a:p>
        </p:txBody>
      </p:sp>
      <p:pic>
        <p:nvPicPr>
          <p:cNvPr id="3" name="Рисунок 2" descr="4002_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3000372"/>
            <a:ext cx="4223344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5616" y="1052736"/>
            <a:ext cx="7272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Малярия (англ. </a:t>
            </a:r>
            <a:r>
              <a:rPr lang="ru-RU" b="1" dirty="0" err="1" smtClean="0"/>
              <a:t>malaria</a:t>
            </a:r>
            <a:r>
              <a:rPr lang="ru-RU" b="1" dirty="0" smtClean="0"/>
              <a:t>; франц. </a:t>
            </a:r>
            <a:r>
              <a:rPr lang="ru-RU" b="1" dirty="0" err="1" smtClean="0"/>
              <a:t>paludisme</a:t>
            </a:r>
            <a:r>
              <a:rPr lang="ru-RU" b="1" dirty="0" smtClean="0"/>
              <a:t>) - острая антропонозная трансмиссивная </a:t>
            </a:r>
            <a:r>
              <a:rPr lang="ru-RU" b="1" dirty="0" err="1" smtClean="0"/>
              <a:t>протозойная</a:t>
            </a:r>
            <a:r>
              <a:rPr lang="ru-RU" b="1" dirty="0" smtClean="0"/>
              <a:t> болезнь с трансмиссивным механизмом заражения, характеризующаяся характеризующееся выраженными симптомами интоксикации, циклическим течением с чередованием приступов лихорадки и периодов </a:t>
            </a:r>
            <a:r>
              <a:rPr lang="ru-RU" b="1" dirty="0" err="1" smtClean="0"/>
              <a:t>апирексии</a:t>
            </a:r>
            <a:r>
              <a:rPr lang="ru-RU" b="1" dirty="0" smtClean="0"/>
              <a:t>, увеличением селезенки и печени, развитием гемолитической анемии при проградиентном течении, рецидивами болезни.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24744"/>
            <a:ext cx="7704856" cy="2343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/>
              <a:t>В сельской местности животноводческие помещения размещают между </a:t>
            </a:r>
            <a:r>
              <a:rPr lang="ru-RU" sz="2000" b="1" dirty="0" err="1" smtClean="0"/>
              <a:t>анофелогенными</a:t>
            </a:r>
            <a:r>
              <a:rPr lang="ru-RU" sz="2000" b="1" dirty="0" smtClean="0"/>
              <a:t> водоемами и жилыми зданиями. При этом комары, летящие от водоемов, напиваются крови животных и не нападают на людей (</a:t>
            </a:r>
            <a:r>
              <a:rPr lang="ru-RU" sz="2000" b="1" dirty="0" err="1" smtClean="0"/>
              <a:t>зоопрофилактика</a:t>
            </a:r>
            <a:r>
              <a:rPr lang="ru-RU" sz="2000" b="1" dirty="0" smtClean="0"/>
              <a:t>).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6"/>
            <a:ext cx="741682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just"/>
            <a:r>
              <a:rPr lang="ru-RU" sz="2000" dirty="0" smtClean="0"/>
              <a:t>  </a:t>
            </a:r>
            <a:r>
              <a:rPr lang="ru-RU" sz="2000" b="1" dirty="0" smtClean="0"/>
              <a:t>Защита от укусов комаров предусматривает устройство сеток на окнах, применение пологов, накомарников, использование репеллентов.</a:t>
            </a:r>
            <a:endParaRPr lang="ru-RU" b="1" dirty="0"/>
          </a:p>
        </p:txBody>
      </p:sp>
      <p:pic>
        <p:nvPicPr>
          <p:cNvPr id="3" name="Рисунок 2" descr="2944998010_acf1715be9_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564904"/>
            <a:ext cx="6264696" cy="3817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052736"/>
            <a:ext cx="828092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/>
              <a:t>необходимо помнить о личной неспецифической профилактике малярии: </a:t>
            </a:r>
          </a:p>
          <a:p>
            <a:pPr algn="just"/>
            <a:endParaRPr lang="ru-RU" dirty="0" smtClean="0"/>
          </a:p>
          <a:p>
            <a:pPr algn="just">
              <a:buFontTx/>
              <a:buChar char="-"/>
            </a:pPr>
            <a:r>
              <a:rPr lang="ru-RU" sz="2000" dirty="0" smtClean="0"/>
              <a:t>применение репеллентов (средств от укуса комаров), </a:t>
            </a:r>
          </a:p>
          <a:p>
            <a:pPr algn="just"/>
            <a:endParaRPr lang="ru-RU" sz="2000" dirty="0" smtClean="0"/>
          </a:p>
          <a:p>
            <a:pPr algn="just">
              <a:buFontTx/>
              <a:buChar char="-"/>
            </a:pPr>
            <a:r>
              <a:rPr lang="ru-RU" sz="2000" dirty="0" smtClean="0"/>
              <a:t> при отсутствии кондиционера в местах размещения следует </a:t>
            </a:r>
            <a:r>
              <a:rPr lang="ru-RU" sz="2000" dirty="0" err="1" smtClean="0"/>
              <a:t>засечивать</a:t>
            </a:r>
            <a:r>
              <a:rPr lang="ru-RU" sz="2000" dirty="0" smtClean="0"/>
              <a:t>   окна и двери, применять электрические фумигаторы.</a:t>
            </a:r>
          </a:p>
          <a:p>
            <a:pPr algn="just"/>
            <a:r>
              <a:rPr lang="ru-RU" sz="2000" dirty="0" smtClean="0"/>
              <a:t> 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одеваться в плотную, максимально закрытую светлых тонов одежду при  выходе из дома после заката солнца;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-на открытые участки тела наносить репелленты (</a:t>
            </a:r>
            <a:r>
              <a:rPr lang="ru-RU" sz="2000" dirty="0" err="1" smtClean="0"/>
              <a:t>диаэтилтолуамид</a:t>
            </a:r>
            <a:r>
              <a:rPr lang="ru-RU" sz="2000" dirty="0" smtClean="0"/>
              <a:t> или </a:t>
            </a:r>
            <a:r>
              <a:rPr lang="ru-RU" sz="2000" dirty="0" err="1" smtClean="0"/>
              <a:t>диметилфталат</a:t>
            </a:r>
            <a:r>
              <a:rPr lang="ru-RU" sz="2000" dirty="0" smtClean="0"/>
              <a:t>);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-перед сном обрабатывать помещение </a:t>
            </a:r>
            <a:r>
              <a:rPr lang="ru-RU" sz="2000" dirty="0" err="1" smtClean="0"/>
              <a:t>инсектицидным</a:t>
            </a:r>
            <a:r>
              <a:rPr lang="ru-RU" sz="2000" dirty="0" smtClean="0"/>
              <a:t> аэрозолем (</a:t>
            </a:r>
            <a:r>
              <a:rPr lang="ru-RU" sz="2000" dirty="0" err="1" smtClean="0"/>
              <a:t>пиретроиды</a:t>
            </a:r>
            <a:r>
              <a:rPr lang="ru-RU" sz="2000" dirty="0" smtClean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748883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i="1" dirty="0" smtClean="0"/>
              <a:t> </a:t>
            </a:r>
            <a:r>
              <a:rPr lang="ru-RU" sz="2000" i="1" dirty="0" smtClean="0"/>
              <a:t>Создание устойчивости организма к возбудителю осуществляется путем </a:t>
            </a:r>
            <a:r>
              <a:rPr lang="ru-RU" sz="2000" i="1" dirty="0" err="1" smtClean="0"/>
              <a:t>химиопрофилактики</a:t>
            </a:r>
            <a:r>
              <a:rPr lang="ru-RU" sz="2000" i="1" dirty="0" smtClean="0"/>
              <a:t>.</a:t>
            </a:r>
            <a:endParaRPr lang="ru-RU" sz="2000" dirty="0" smtClean="0"/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 В </a:t>
            </a:r>
            <a:r>
              <a:rPr lang="ru-RU" sz="2000" dirty="0" err="1" smtClean="0"/>
              <a:t>эндемичных</a:t>
            </a:r>
            <a:r>
              <a:rPr lang="ru-RU" sz="2000" dirty="0" smtClean="0"/>
              <a:t> районах ее начинают за 1-2 </a:t>
            </a:r>
            <a:r>
              <a:rPr lang="ru-RU" sz="2000" dirty="0" err="1" smtClean="0"/>
              <a:t>нед</a:t>
            </a:r>
            <a:r>
              <a:rPr lang="ru-RU" sz="2000" dirty="0" smtClean="0"/>
              <a:t> до появления первой генерации комаров, проводят в течение всего эпидемического периода и заканчивают спустя 1 </a:t>
            </a:r>
            <a:r>
              <a:rPr lang="ru-RU" sz="2000" dirty="0" err="1" smtClean="0"/>
              <a:t>мес</a:t>
            </a:r>
            <a:r>
              <a:rPr lang="ru-RU" sz="2000" dirty="0" smtClean="0"/>
              <a:t> после его окончания.</a:t>
            </a:r>
          </a:p>
        </p:txBody>
      </p:sp>
      <p:pic>
        <p:nvPicPr>
          <p:cNvPr id="3" name="Рисунок 2" descr="397472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140968"/>
            <a:ext cx="5004048" cy="33464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764704"/>
            <a:ext cx="74168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 </a:t>
            </a:r>
            <a:r>
              <a:rPr lang="ru-RU" sz="2000" dirty="0" smtClean="0"/>
              <a:t>Лицам, прибывающим в очаг, </a:t>
            </a:r>
            <a:r>
              <a:rPr lang="ru-RU" sz="2000" dirty="0" err="1" smtClean="0"/>
              <a:t>химиопрофилактику</a:t>
            </a:r>
            <a:r>
              <a:rPr lang="ru-RU" sz="2000" dirty="0" smtClean="0"/>
              <a:t> начинают за 1 </a:t>
            </a:r>
            <a:r>
              <a:rPr lang="ru-RU" sz="2000" dirty="0" err="1" smtClean="0"/>
              <a:t>нед</a:t>
            </a:r>
            <a:r>
              <a:rPr lang="ru-RU" sz="2000" dirty="0" smtClean="0"/>
              <a:t> до прибытия в очаг и заканчивают через 3-4 </a:t>
            </a:r>
            <a:r>
              <a:rPr lang="ru-RU" sz="2000" dirty="0" err="1" smtClean="0"/>
              <a:t>нед</a:t>
            </a:r>
            <a:r>
              <a:rPr lang="ru-RU" sz="2000" dirty="0" smtClean="0"/>
              <a:t> (при тропической малярии - 6-8 </a:t>
            </a:r>
            <a:r>
              <a:rPr lang="ru-RU" sz="2000" dirty="0" err="1" smtClean="0"/>
              <a:t>нед</a:t>
            </a:r>
            <a:r>
              <a:rPr lang="ru-RU" sz="2000" dirty="0" smtClean="0"/>
              <a:t>) после выезда из очага.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 </a:t>
            </a:r>
            <a:r>
              <a:rPr lang="ru-RU" sz="2000" dirty="0" err="1" smtClean="0"/>
              <a:t>Химиопрофилактику</a:t>
            </a:r>
            <a:r>
              <a:rPr lang="ru-RU" sz="2000" dirty="0" smtClean="0"/>
              <a:t> проводят </a:t>
            </a:r>
            <a:r>
              <a:rPr lang="ru-RU" sz="2000" dirty="0" err="1" smtClean="0"/>
              <a:t>хлорохином</a:t>
            </a:r>
            <a:r>
              <a:rPr lang="ru-RU" sz="2000" dirty="0" smtClean="0"/>
              <a:t> (по 0,5 г 1-2 раза в неделю) или другим </a:t>
            </a:r>
            <a:r>
              <a:rPr lang="ru-RU" sz="2000" dirty="0" err="1" smtClean="0"/>
              <a:t>шизотропным</a:t>
            </a:r>
            <a:r>
              <a:rPr lang="ru-RU" sz="2000" dirty="0" smtClean="0"/>
              <a:t> препаратом. В последние годы ведутся работы по получению иммунизирующих препаратов из </a:t>
            </a:r>
            <a:r>
              <a:rPr lang="ru-RU" sz="2000" dirty="0" err="1" smtClean="0"/>
              <a:t>аттенуированных</a:t>
            </a:r>
            <a:r>
              <a:rPr lang="ru-RU" sz="2000" dirty="0" smtClean="0"/>
              <a:t> плазмодиев.</a:t>
            </a:r>
            <a:endParaRPr lang="ru-RU" sz="2000" dirty="0"/>
          </a:p>
        </p:txBody>
      </p:sp>
      <p:pic>
        <p:nvPicPr>
          <p:cNvPr id="3" name="Рисунок 2" descr="26162924.649511.52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4005064"/>
            <a:ext cx="4114800" cy="2314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75608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Малярия предотвратима и излечима.</a:t>
            </a:r>
          </a:p>
          <a:p>
            <a:pPr algn="just"/>
            <a:endParaRPr lang="ru-RU" sz="2000" b="1" dirty="0" smtClean="0"/>
          </a:p>
          <a:p>
            <a:pPr algn="just"/>
            <a:r>
              <a:rPr lang="ru-RU" sz="2000" b="1" dirty="0" smtClean="0"/>
              <a:t>Усиленные меры по профилактике малярии и борьбе с ней способствуют значительному уменьшению бремени этой болезни во многих районах.</a:t>
            </a:r>
          </a:p>
          <a:p>
            <a:pPr algn="just"/>
            <a:r>
              <a:rPr lang="ru-RU" sz="2000" b="1" dirty="0" smtClean="0"/>
              <a:t>Не имеющие иммунитета люди, совершающие поездки из районов, свободных от малярии, крайне уязвимы перед болезнью в случае инфицирования</a:t>
            </a:r>
            <a:endParaRPr lang="ru-RU" sz="2000" b="1" dirty="0"/>
          </a:p>
        </p:txBody>
      </p:sp>
      <p:pic>
        <p:nvPicPr>
          <p:cNvPr id="3" name="Рисунок 2" descr="78cafb717b81686b266f64d128c96f0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284984"/>
            <a:ext cx="5066928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83568" y="908720"/>
            <a:ext cx="77048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В настоящее время малярия является одной из серьезнейших проблем здравоохранения для более 100 стран Африки, Азии и Южной Америки, около половины населения Земли живут в условиях риска заражения малярией. </a:t>
            </a:r>
            <a:endParaRPr lang="ru-RU" sz="2000" dirty="0"/>
          </a:p>
        </p:txBody>
      </p:sp>
      <p:pic>
        <p:nvPicPr>
          <p:cNvPr id="9" name="Рисунок 8" descr="малярия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708920"/>
            <a:ext cx="5328592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980728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Практически во всех странах Европы и Северной Америки ежегодно регистрируют сотни завозных случаев малярии среди людей, прибывших из регионов, где она распространена, растет число случаев так называемой </a:t>
            </a:r>
            <a:r>
              <a:rPr lang="ru-RU" sz="2400" dirty="0" err="1" smtClean="0"/>
              <a:t>аэропортной</a:t>
            </a:r>
            <a:r>
              <a:rPr lang="ru-RU" sz="2400" dirty="0" smtClean="0"/>
              <a:t> малярии.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 По данным ВОЗ, ежегодно в мире заболевает малярией 200-250 </a:t>
            </a:r>
            <a:r>
              <a:rPr lang="ru-RU" sz="2400" dirty="0" err="1" smtClean="0"/>
              <a:t>млн</a:t>
            </a:r>
            <a:r>
              <a:rPr lang="ru-RU" sz="2400" dirty="0" smtClean="0"/>
              <a:t> человек, не менее 80% всех случаев малярии регистрируют в странах Африки, расположенных к югу от Сахары. Каждый год от малярии умирает от 1 до 2 </a:t>
            </a:r>
            <a:r>
              <a:rPr lang="ru-RU" sz="2400" dirty="0" err="1" smtClean="0"/>
              <a:t>млн</a:t>
            </a:r>
            <a:r>
              <a:rPr lang="ru-RU" sz="2400" dirty="0" smtClean="0"/>
              <a:t> человек, в основном детей в возрасте до 5 лет.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lobal_Malaria_ReportedCases_20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764704"/>
            <a:ext cx="7776864" cy="55896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12845"/>
            <a:ext cx="813690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/>
              <a:t>основные факты </a:t>
            </a:r>
          </a:p>
          <a:p>
            <a:pPr algn="ctr"/>
            <a:endParaRPr lang="ru-RU" sz="2400" b="1" dirty="0" smtClean="0"/>
          </a:p>
          <a:p>
            <a:pPr algn="just"/>
            <a:r>
              <a:rPr lang="ru-RU" sz="2000" b="1" dirty="0" smtClean="0"/>
              <a:t>Малярия – это представляющая угрозу для жизни болезнь, вызываемая паразитами, которые передаются людям при укусах инфицированных комаров.</a:t>
            </a:r>
          </a:p>
        </p:txBody>
      </p:sp>
      <p:pic>
        <p:nvPicPr>
          <p:cNvPr id="4" name="Рисунок 3" descr="014-090509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492896"/>
            <a:ext cx="5256584" cy="3942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92696"/>
            <a:ext cx="712879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Малярию вызывает паразит под названием </a:t>
            </a:r>
            <a:r>
              <a:rPr lang="ru-RU" sz="2000" b="1" dirty="0" err="1" smtClean="0"/>
              <a:t>Plasmodium</a:t>
            </a:r>
            <a:r>
              <a:rPr lang="ru-RU" sz="2000" b="1" dirty="0" smtClean="0"/>
              <a:t>, который передается через укусы инфицированных комаров. Попав в организм человека, паразиты размножаются в печени и затем инфицируют красные кровяные клетки</a:t>
            </a:r>
            <a:endParaRPr lang="ru-RU" sz="2000" b="1" dirty="0"/>
          </a:p>
        </p:txBody>
      </p:sp>
      <p:pic>
        <p:nvPicPr>
          <p:cNvPr id="3" name="Рисунок 2" descr="малярия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708920"/>
            <a:ext cx="5943600" cy="311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08720"/>
            <a:ext cx="7776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По оценкам, в 2012 году малярия привела к 627 000 случаев смерти (в пределах неопределенности от 473 000 до 789 000), преимущественно среди африканских детей. </a:t>
            </a:r>
          </a:p>
          <a:p>
            <a:endParaRPr lang="ru-RU" sz="2000" b="1" dirty="0"/>
          </a:p>
        </p:txBody>
      </p:sp>
      <p:pic>
        <p:nvPicPr>
          <p:cNvPr id="3" name="Рисунок 2" descr="20120425063725_2012_0425_MSF99665_wmd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500312"/>
            <a:ext cx="5832648" cy="3448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6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Симптомы малярии, такие как лихорадка, головная боль и рвота, обычно появляются через 10-15 дней после укуса комара. При отсутствии лечения малярия может быстро приобретать форму, угрожающую жизни, в связи с нарушением кровоснабжения жизненно важных органов. Во многих частях мира у паразитов развилась устойчивость к целому ряду лекарств от малярии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Рисунок 3" descr="AFR98_AFRICA-MALARIA-VACCIN-595x2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4221088"/>
            <a:ext cx="5328591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115</TotalTime>
  <Words>1250</Words>
  <Application>Microsoft Office PowerPoint</Application>
  <PresentationFormat>Экран (4:3)</PresentationFormat>
  <Paragraphs>105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ОИП</dc:creator>
  <cp:lastModifiedBy>Диагностика</cp:lastModifiedBy>
  <cp:revision>26</cp:revision>
  <dcterms:created xsi:type="dcterms:W3CDTF">2014-06-03T16:32:49Z</dcterms:created>
  <dcterms:modified xsi:type="dcterms:W3CDTF">2014-06-04T02:14:43Z</dcterms:modified>
</cp:coreProperties>
</file>