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8E6-2B14-491B-8352-028FD7AA56DE}" type="datetimeFigureOut">
              <a:rPr lang="ru-RU" smtClean="0"/>
              <a:pPr/>
              <a:t>25.01.2019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0405-CFD7-4254-A354-24B2EBA08F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8E6-2B14-491B-8352-028FD7AA56DE}" type="datetimeFigureOut">
              <a:rPr lang="ru-RU" smtClean="0"/>
              <a:pPr/>
              <a:t>25.01.2019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0405-CFD7-4254-A354-24B2EBA08F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8E6-2B14-491B-8352-028FD7AA56DE}" type="datetimeFigureOut">
              <a:rPr lang="ru-RU" smtClean="0"/>
              <a:pPr/>
              <a:t>25.01.2019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0405-CFD7-4254-A354-24B2EBA08F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8E6-2B14-491B-8352-028FD7AA56DE}" type="datetimeFigureOut">
              <a:rPr lang="ru-RU" smtClean="0"/>
              <a:pPr/>
              <a:t>25.01.2019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0405-CFD7-4254-A354-24B2EBA08F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8E6-2B14-491B-8352-028FD7AA56DE}" type="datetimeFigureOut">
              <a:rPr lang="ru-RU" smtClean="0"/>
              <a:pPr/>
              <a:t>25.01.2019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0405-CFD7-4254-A354-24B2EBA08F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8E6-2B14-491B-8352-028FD7AA56DE}" type="datetimeFigureOut">
              <a:rPr lang="ru-RU" smtClean="0"/>
              <a:pPr/>
              <a:t>25.01.2019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0405-CFD7-4254-A354-24B2EBA08F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8E6-2B14-491B-8352-028FD7AA56DE}" type="datetimeFigureOut">
              <a:rPr lang="ru-RU" smtClean="0"/>
              <a:pPr/>
              <a:t>25.01.2019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0405-CFD7-4254-A354-24B2EBA08F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8E6-2B14-491B-8352-028FD7AA56DE}" type="datetimeFigureOut">
              <a:rPr lang="ru-RU" smtClean="0"/>
              <a:pPr/>
              <a:t>25.01.2019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FF0405-CFD7-4254-A354-24B2EBA08FE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8E6-2B14-491B-8352-028FD7AA56DE}" type="datetimeFigureOut">
              <a:rPr lang="ru-RU" smtClean="0"/>
              <a:pPr/>
              <a:t>25.01.2019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0405-CFD7-4254-A354-24B2EBA08F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8E6-2B14-491B-8352-028FD7AA56DE}" type="datetimeFigureOut">
              <a:rPr lang="ru-RU" smtClean="0"/>
              <a:pPr/>
              <a:t>25.01.2019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BFF0405-CFD7-4254-A354-24B2EBA08F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15088E6-2B14-491B-8352-028FD7AA56DE}" type="datetimeFigureOut">
              <a:rPr lang="ru-RU" smtClean="0"/>
              <a:pPr/>
              <a:t>25.01.2019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0405-CFD7-4254-A354-24B2EBA08F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15088E6-2B14-491B-8352-028FD7AA56DE}" type="datetimeFigureOut">
              <a:rPr lang="ru-RU" smtClean="0"/>
              <a:pPr/>
              <a:t>25.01.2019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BFF0405-CFD7-4254-A354-24B2EBA08F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Дифференциальная диагностика сыпей.</a:t>
            </a:r>
            <a:endParaRPr lang="ru-RU" sz="48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896" y="404664"/>
            <a:ext cx="5112568" cy="60486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Сыпь появляется в  1-2е сутки, </a:t>
            </a:r>
            <a:r>
              <a:rPr lang="ru-RU" dirty="0" err="1" smtClean="0"/>
              <a:t>одномоментно</a:t>
            </a:r>
            <a:r>
              <a:rPr lang="ru-RU" dirty="0" smtClean="0"/>
              <a:t>, в течение суток покрывает лицо, грудь, живот, спину, конечности </a:t>
            </a:r>
          </a:p>
          <a:p>
            <a:r>
              <a:rPr lang="ru-RU" dirty="0" smtClean="0"/>
              <a:t>  Типичной является мелкопятнистая сыпь с ровными очертаниями, обильная, бледно-розовая</a:t>
            </a:r>
          </a:p>
          <a:p>
            <a:r>
              <a:rPr lang="ru-RU" dirty="0" smtClean="0"/>
              <a:t>Основным элементом сыпи является пятно, не возвышающееся над уровнем кожи, исчезающее при надавливании на кожу или при её растягивании</a:t>
            </a:r>
          </a:p>
          <a:p>
            <a:r>
              <a:rPr lang="ru-RU" dirty="0" smtClean="0"/>
              <a:t>Более обильна на разгибательных поверхностях конечностей, на спине, пояснице, ягодицах </a:t>
            </a:r>
          </a:p>
          <a:p>
            <a:r>
              <a:rPr lang="ru-RU" dirty="0" smtClean="0"/>
              <a:t>Элементы сыпи расположены на фоне нормальной кожи</a:t>
            </a:r>
          </a:p>
          <a:p>
            <a:r>
              <a:rPr lang="ru-RU" dirty="0" smtClean="0"/>
              <a:t>Сыпь исчезает без пигментации через 1-4 дня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1\Desktop\ri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3456384" cy="352839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Врождённая краснуха</a:t>
            </a:r>
            <a:endParaRPr lang="ru-RU" sz="4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556792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хроническая инфекция с </a:t>
            </a:r>
            <a:r>
              <a:rPr lang="ru-RU" sz="3200" dirty="0" err="1" smtClean="0"/>
              <a:t>трансплацентарным</a:t>
            </a:r>
            <a:r>
              <a:rPr lang="ru-RU" sz="3200" dirty="0" smtClean="0"/>
              <a:t> путём передачи, приводящая к гибели плода, раннему выкидышу или тяжёлым порокам развития.</a:t>
            </a:r>
            <a:endParaRPr lang="ru-RU" sz="3200" dirty="0"/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/>
              <a:t>Псевдотуберкулёз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 инфекционное заболевание, вызываемое </a:t>
            </a:r>
            <a:r>
              <a:rPr lang="en-US" sz="4000" dirty="0" smtClean="0"/>
              <a:t>Y. </a:t>
            </a:r>
            <a:r>
              <a:rPr lang="en-US" sz="4000" dirty="0" err="1" smtClean="0"/>
              <a:t>Pseudotuberculosis</a:t>
            </a:r>
            <a:r>
              <a:rPr lang="ru-RU" sz="4000" dirty="0" smtClean="0"/>
              <a:t>, с фекально-оральным механизмом передачи, характеризующееся полиморфизмом клинических симптомов с преимущественным поражением желудочно-кишечного тракта, кожи, опорно-двигательного аппарата и выраженной интоксикацией.</a:t>
            </a:r>
            <a:endParaRPr lang="ru-RU" sz="4000" dirty="0"/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188640"/>
            <a:ext cx="5040560" cy="64087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Высыпания появляются </a:t>
            </a:r>
            <a:r>
              <a:rPr lang="ru-RU" dirty="0" err="1" smtClean="0"/>
              <a:t>одномоментно</a:t>
            </a:r>
            <a:r>
              <a:rPr lang="ru-RU" dirty="0" smtClean="0"/>
              <a:t>, в течение 1-2 суток</a:t>
            </a:r>
          </a:p>
          <a:p>
            <a:r>
              <a:rPr lang="ru-RU" dirty="0" smtClean="0"/>
              <a:t>Морфология сыпи характеризуется большим разнообразием</a:t>
            </a:r>
          </a:p>
          <a:p>
            <a:r>
              <a:rPr lang="ru-RU" dirty="0" smtClean="0"/>
              <a:t> Чаще встречается мелкоточечная(«</a:t>
            </a:r>
            <a:r>
              <a:rPr lang="ru-RU" dirty="0" err="1" smtClean="0"/>
              <a:t>скарлатиноподобная</a:t>
            </a:r>
            <a:r>
              <a:rPr lang="ru-RU" dirty="0" smtClean="0"/>
              <a:t>») сыпь</a:t>
            </a:r>
          </a:p>
          <a:p>
            <a:r>
              <a:rPr lang="ru-RU" dirty="0" smtClean="0"/>
              <a:t>Окраска сыпи варьируется- от бледно-розовой до яркой с багровым оттенком</a:t>
            </a:r>
          </a:p>
          <a:p>
            <a:r>
              <a:rPr lang="ru-RU" dirty="0" smtClean="0"/>
              <a:t>Фон кожи различный (обычный, </a:t>
            </a:r>
            <a:r>
              <a:rPr lang="ru-RU" dirty="0" err="1" smtClean="0"/>
              <a:t>гиперемированный</a:t>
            </a:r>
            <a:r>
              <a:rPr lang="ru-RU" dirty="0" smtClean="0"/>
              <a:t>, </a:t>
            </a:r>
            <a:r>
              <a:rPr lang="ru-RU" dirty="0" err="1" smtClean="0"/>
              <a:t>субиктеричный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219" name="Picture 3" descr="C:\Users\1\Desktop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3600400" cy="410445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424936" cy="6264696"/>
          </a:xfrm>
        </p:spPr>
        <p:txBody>
          <a:bodyPr>
            <a:normAutofit/>
          </a:bodyPr>
          <a:lstStyle/>
          <a:p>
            <a:r>
              <a:rPr lang="ru-RU" dirty="0" smtClean="0"/>
              <a:t>Локализация различная, симметричная.  Чаще сыпь располагается на боковых поверхностях туловища, нижней части живота, вокруг суставов, на </a:t>
            </a:r>
            <a:r>
              <a:rPr lang="ru-RU" dirty="0" err="1" smtClean="0"/>
              <a:t>сгибательных</a:t>
            </a:r>
            <a:r>
              <a:rPr lang="ru-RU" dirty="0" smtClean="0"/>
              <a:t>  и разгибательных  поверхностях конечностей, сгущаясь в местах естественных складках кожи, иногда покрывает всё тело</a:t>
            </a:r>
          </a:p>
          <a:p>
            <a:r>
              <a:rPr lang="ru-RU" dirty="0" smtClean="0"/>
              <a:t>Высыпания могут сопровождаться зудом</a:t>
            </a:r>
          </a:p>
          <a:p>
            <a:r>
              <a:rPr lang="ru-RU" dirty="0" smtClean="0"/>
              <a:t>Длительность обратного развития сыпи различная- от нескольких часов до 6-7 суток</a:t>
            </a:r>
          </a:p>
        </p:txBody>
      </p:sp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08012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Энтеровирусная инфекция 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05740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800" dirty="0" smtClean="0"/>
              <a:t>Группа заболеваний, вызываемых вирусами рода </a:t>
            </a:r>
            <a:r>
              <a:rPr lang="ru-RU" sz="4800" dirty="0" err="1" smtClean="0"/>
              <a:t>энтеровирусов</a:t>
            </a:r>
            <a:r>
              <a:rPr lang="ru-RU" sz="4800" dirty="0" smtClean="0"/>
              <a:t>, </a:t>
            </a:r>
            <a:r>
              <a:rPr lang="ru-RU" sz="4400" dirty="0" smtClean="0"/>
              <a:t>характеризующихся</a:t>
            </a:r>
            <a:r>
              <a:rPr lang="ru-RU" sz="4800" dirty="0" smtClean="0"/>
              <a:t> синдромом интоксикации и полиморфизмом клинических проявлений.</a:t>
            </a:r>
            <a:endParaRPr lang="ru-RU" sz="4800" dirty="0"/>
          </a:p>
        </p:txBody>
      </p:sp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Энтеровирусная  экзантема (эпидемическая, бостонская, берлинская)</a:t>
            </a:r>
            <a:endParaRPr lang="ru-RU" sz="32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8280920" cy="345638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300" dirty="0" smtClean="0"/>
              <a:t>Вызывается вирусами </a:t>
            </a:r>
            <a:r>
              <a:rPr lang="en-US" sz="3300" dirty="0" smtClean="0"/>
              <a:t>ECHO </a:t>
            </a:r>
            <a:r>
              <a:rPr lang="ru-RU" sz="3300" dirty="0" smtClean="0"/>
              <a:t>и </a:t>
            </a:r>
            <a:r>
              <a:rPr lang="ru-RU" sz="3300" dirty="0" err="1" smtClean="0"/>
              <a:t>Коксаки</a:t>
            </a:r>
            <a:r>
              <a:rPr lang="ru-RU" sz="3300" dirty="0" smtClean="0"/>
              <a:t> А и В. </a:t>
            </a:r>
            <a:endParaRPr lang="en-US" sz="3300" dirty="0" smtClean="0"/>
          </a:p>
          <a:p>
            <a:pPr>
              <a:buNone/>
            </a:pPr>
            <a:r>
              <a:rPr lang="ru-RU" sz="3300" dirty="0" smtClean="0"/>
              <a:t>Наиболее </a:t>
            </a:r>
            <a:r>
              <a:rPr lang="ru-RU" sz="3300" dirty="0" smtClean="0"/>
              <a:t>часто встречается  среди детей первых лет жизни.</a:t>
            </a:r>
          </a:p>
          <a:p>
            <a:r>
              <a:rPr lang="ru-RU" dirty="0" smtClean="0"/>
              <a:t>Сыпь появляется </a:t>
            </a:r>
            <a:r>
              <a:rPr lang="ru-RU" dirty="0" err="1" smtClean="0"/>
              <a:t>одномоментно</a:t>
            </a:r>
            <a:r>
              <a:rPr lang="ru-RU" dirty="0" smtClean="0"/>
              <a:t>, на неизменном фоне кожи</a:t>
            </a:r>
          </a:p>
          <a:p>
            <a:r>
              <a:rPr lang="ru-RU" dirty="0" smtClean="0"/>
              <a:t>Морфология сыпи разнообразная(пятнистая, пятнисто-папулёзная, </a:t>
            </a:r>
            <a:r>
              <a:rPr lang="ru-RU" dirty="0" err="1" smtClean="0"/>
              <a:t>мелкоточечная,геморрагическая</a:t>
            </a:r>
            <a:r>
              <a:rPr lang="ru-RU" dirty="0" smtClean="0"/>
              <a:t>)</a:t>
            </a:r>
            <a:endParaRPr lang="ru-RU" sz="3200" dirty="0" smtClean="0"/>
          </a:p>
          <a:p>
            <a:r>
              <a:rPr lang="ru-RU" dirty="0" smtClean="0"/>
              <a:t>Сохраняется в течение 1-2 суток</a:t>
            </a:r>
          </a:p>
          <a:p>
            <a:r>
              <a:rPr lang="ru-RU" dirty="0" smtClean="0"/>
              <a:t>Исчезает бесследно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94722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Менингококковая инфекция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>острое инфекционное заболевание, вызываемое менингококком, предающееся воздушно-капельным путём и протекающее в различных клинических вариантах( </a:t>
            </a:r>
            <a:r>
              <a:rPr lang="ru-RU" sz="2800" dirty="0" err="1" smtClean="0"/>
              <a:t>назофаренгит</a:t>
            </a:r>
            <a:r>
              <a:rPr lang="ru-RU" sz="2800" dirty="0" smtClean="0"/>
              <a:t>, менингит, </a:t>
            </a:r>
            <a:r>
              <a:rPr lang="ru-RU" sz="2800" dirty="0" err="1" smtClean="0"/>
              <a:t>менингококцемия</a:t>
            </a:r>
            <a:r>
              <a:rPr lang="ru-RU" sz="2800" dirty="0" smtClean="0"/>
              <a:t> и др.)</a:t>
            </a:r>
            <a:endParaRPr lang="ru-RU" sz="4800" dirty="0"/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800" b="1" dirty="0" err="1" smtClean="0"/>
              <a:t>Менингококцемия</a:t>
            </a:r>
            <a:endParaRPr lang="ru-RU" sz="4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851920" y="1196752"/>
            <a:ext cx="4834880" cy="5400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Сыпь появляется в первые сутки заболевания</a:t>
            </a:r>
          </a:p>
          <a:p>
            <a:r>
              <a:rPr lang="ru-RU" dirty="0" smtClean="0"/>
              <a:t>Морфология сыпи разнообразная: пятнистая, папулёзная, </a:t>
            </a:r>
            <a:r>
              <a:rPr lang="ru-RU" dirty="0" err="1" smtClean="0"/>
              <a:t>гемморагическая</a:t>
            </a:r>
            <a:r>
              <a:rPr lang="ru-RU" dirty="0" smtClean="0"/>
              <a:t>, «звёздчатая»,неправильной формы, с уплотнением(некрозом) в центре.</a:t>
            </a:r>
          </a:p>
          <a:p>
            <a:r>
              <a:rPr lang="ru-RU" dirty="0" smtClean="0"/>
              <a:t>Размер сыпи различный, от петехий до обширных </a:t>
            </a:r>
            <a:r>
              <a:rPr lang="ru-RU" dirty="0" err="1" smtClean="0"/>
              <a:t>экхимозов</a:t>
            </a:r>
            <a:endParaRPr lang="ru-RU" dirty="0" smtClean="0"/>
          </a:p>
          <a:p>
            <a:r>
              <a:rPr lang="ru-RU" dirty="0" smtClean="0"/>
              <a:t>Постепенное высыпание, с быстрой(в течение часов) динамикой элементов сыпи</a:t>
            </a:r>
          </a:p>
          <a:p>
            <a:r>
              <a:rPr lang="ru-RU" dirty="0" smtClean="0"/>
              <a:t>Преимущественная локализация: ягодицы, нижние конечности, реже- </a:t>
            </a:r>
            <a:r>
              <a:rPr lang="ru-RU" dirty="0" err="1" smtClean="0"/>
              <a:t>руки,лицо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1\Desktop\333_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3582541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260648"/>
            <a:ext cx="4896544" cy="30963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Сыпь очень яркая, иногда с синюшным оттенком</a:t>
            </a:r>
          </a:p>
          <a:p>
            <a:r>
              <a:rPr lang="ru-RU" dirty="0" smtClean="0"/>
              <a:t>Фон кожи не изменён</a:t>
            </a:r>
          </a:p>
          <a:p>
            <a:r>
              <a:rPr lang="ru-RU" dirty="0" smtClean="0"/>
              <a:t>Обратное развитие: некрозы на месте значительных поражений</a:t>
            </a:r>
            <a:endParaRPr lang="ru-RU" dirty="0"/>
          </a:p>
        </p:txBody>
      </p:sp>
      <p:pic>
        <p:nvPicPr>
          <p:cNvPr id="2050" name="Picture 2" descr="C:\Users\1\Desktop\333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3888432" cy="2952328"/>
          </a:xfrm>
          <a:prstGeom prst="rect">
            <a:avLst/>
          </a:prstGeom>
          <a:noFill/>
        </p:spPr>
      </p:pic>
      <p:pic>
        <p:nvPicPr>
          <p:cNvPr id="2051" name="Picture 3" descr="C:\Users\1\Desktop\333_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56992"/>
            <a:ext cx="3906052" cy="3240360"/>
          </a:xfrm>
          <a:prstGeom prst="rect">
            <a:avLst/>
          </a:prstGeom>
          <a:noFill/>
        </p:spPr>
      </p:pic>
      <p:pic>
        <p:nvPicPr>
          <p:cNvPr id="8" name="Picture 4" descr="C:\Users\1\Desktop\333_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429000"/>
            <a:ext cx="4392488" cy="316835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Корь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1600200"/>
            <a:ext cx="483488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/>
              <a:t>     </a:t>
            </a:r>
            <a:r>
              <a:rPr lang="ru-RU" sz="2600" dirty="0" smtClean="0"/>
              <a:t>Острое инфекционное заболевание, вызываемое вирусом кори, передающиеся воздушно-капельным путём, характеризующееся лихорадкой, нарастающим синдромом интоксикации, выраженным катаральным синдромом, поражением слизистых оболочек рта, наличием пятнисто-папулёзной сыпи с переходом в пигментацию.</a:t>
            </a:r>
          </a:p>
          <a:p>
            <a:pPr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2050" name="Picture 2" descr="C:\Users\1\Desktop\ris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4032448" cy="450685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Брюшной тиф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Острая циклически протекающая кишечная инфекция, вызываемая сальмонеллой брюшного тифа, с фекально-оральным механизмом передачи, характеризующаяся высокой лихорадкой, выраженными симптомами интоксикации с развитием тифозного статуса, розеолёзными высыпаниями на коже, </a:t>
            </a:r>
            <a:r>
              <a:rPr lang="ru-RU" dirty="0" err="1" smtClean="0"/>
              <a:t>гепатоспленомегалией</a:t>
            </a:r>
            <a:r>
              <a:rPr lang="ru-RU" dirty="0" smtClean="0"/>
              <a:t> и своеобразным поражением лимфатического аппарата тонкого кишечника.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188640"/>
            <a:ext cx="4752528" cy="633670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Сыпь </a:t>
            </a:r>
            <a:r>
              <a:rPr lang="ru-RU" dirty="0" err="1" smtClean="0"/>
              <a:t>розеолёзная</a:t>
            </a:r>
            <a:r>
              <a:rPr lang="ru-RU" dirty="0" smtClean="0"/>
              <a:t> в виде розовых пятнышек</a:t>
            </a:r>
          </a:p>
          <a:p>
            <a:r>
              <a:rPr lang="ru-RU" dirty="0" smtClean="0"/>
              <a:t>Диаметр 2-3 мм</a:t>
            </a:r>
          </a:p>
          <a:p>
            <a:r>
              <a:rPr lang="ru-RU" dirty="0" smtClean="0"/>
              <a:t>Исчезает при надавливании или растягивании кожи</a:t>
            </a:r>
          </a:p>
          <a:p>
            <a:r>
              <a:rPr lang="ru-RU" dirty="0" smtClean="0"/>
              <a:t>Иногда приподнимается над уровнем кожи(</a:t>
            </a:r>
            <a:r>
              <a:rPr lang="en-US" dirty="0" err="1" smtClean="0"/>
              <a:t>rozeola</a:t>
            </a:r>
            <a:r>
              <a:rPr lang="en-US" dirty="0" smtClean="0"/>
              <a:t> </a:t>
            </a:r>
            <a:r>
              <a:rPr lang="en-US" dirty="0" err="1" smtClean="0"/>
              <a:t>elevata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Появляется с 8-10 суток болезни</a:t>
            </a:r>
          </a:p>
          <a:p>
            <a:r>
              <a:rPr lang="ru-RU" dirty="0" smtClean="0"/>
              <a:t>Характерно </a:t>
            </a:r>
            <a:r>
              <a:rPr lang="ru-RU" dirty="0" err="1" smtClean="0"/>
              <a:t>переодическое</a:t>
            </a:r>
            <a:r>
              <a:rPr lang="ru-RU" dirty="0" smtClean="0"/>
              <a:t> подсыпание</a:t>
            </a:r>
          </a:p>
          <a:p>
            <a:r>
              <a:rPr lang="ru-RU" dirty="0" smtClean="0"/>
              <a:t>Локализуется на животе, груди, редко- спине, пояснице, конечностях</a:t>
            </a:r>
          </a:p>
          <a:p>
            <a:r>
              <a:rPr lang="ru-RU" dirty="0" smtClean="0"/>
              <a:t>Сохраняется от нескольких часов до 3-5 суток,  затем бледнеют и бесследно исчезают</a:t>
            </a:r>
          </a:p>
        </p:txBody>
      </p:sp>
      <p:pic>
        <p:nvPicPr>
          <p:cNvPr id="3074" name="Picture 2" descr="C:\Users\1\Desktop\1212233788_89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4254632" cy="460851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800" b="1" dirty="0" err="1" smtClean="0"/>
              <a:t>Герпетическая</a:t>
            </a:r>
            <a:r>
              <a:rPr lang="ru-RU" sz="4800" b="1" dirty="0" smtClean="0"/>
              <a:t> инфекция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Инфекционное заболевание, вызываемое вирусом простого герпеса, передающееся преимущественно воздушно-капельным путём, характеризующееся длительным латентным течением с периодическими обострениями, клинически проявляющееся появлением пузырьковых высыпаний на коже и слизистых оболочках, а также возможности генерализации процесса и внутриутробного поражения плода.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188640"/>
            <a:ext cx="5040560" cy="640871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Клинически заболевание проявляется локальным высыпанием ветряночных элементов на ограниченном участке кожи</a:t>
            </a:r>
          </a:p>
          <a:p>
            <a:r>
              <a:rPr lang="ru-RU" dirty="0" smtClean="0"/>
              <a:t>По ходу пораженных чувствительных нервов на месте будущего высыпания возникают боль, жжение, зуд, гиперемия, затем – </a:t>
            </a:r>
            <a:r>
              <a:rPr lang="ru-RU" dirty="0" err="1" smtClean="0"/>
              <a:t>везикулезная</a:t>
            </a:r>
            <a:r>
              <a:rPr lang="ru-RU" dirty="0" smtClean="0"/>
              <a:t> сыпь.</a:t>
            </a:r>
          </a:p>
          <a:p>
            <a:r>
              <a:rPr lang="ru-RU" dirty="0" smtClean="0"/>
              <a:t>Пятно превращается в везикулу, наполненную серозным содержимым</a:t>
            </a:r>
          </a:p>
          <a:p>
            <a:r>
              <a:rPr lang="ru-RU" dirty="0" smtClean="0"/>
              <a:t>Пузырьки располагаются группами на отёчной, </a:t>
            </a:r>
            <a:r>
              <a:rPr lang="ru-RU" dirty="0" err="1" smtClean="0"/>
              <a:t>гиперемированной</a:t>
            </a:r>
            <a:r>
              <a:rPr lang="ru-RU" dirty="0" smtClean="0"/>
              <a:t> кожи</a:t>
            </a:r>
          </a:p>
          <a:p>
            <a:r>
              <a:rPr lang="ru-RU" dirty="0" smtClean="0"/>
              <a:t>Локализуются в области каймы губ, крыльях носа, реже- на щеках, лбу, ягодицах, задней и внутренней поверхности бёдер, предплечьях, кистях</a:t>
            </a:r>
          </a:p>
          <a:p>
            <a:r>
              <a:rPr lang="ru-RU" dirty="0" smtClean="0"/>
              <a:t>После вскрытия пузырьков образуются мокнущие эрозии, которые покрываются корочками и </a:t>
            </a:r>
            <a:r>
              <a:rPr lang="ru-RU" dirty="0" err="1" smtClean="0"/>
              <a:t>эпителизируются</a:t>
            </a:r>
            <a:r>
              <a:rPr lang="ru-RU" dirty="0" smtClean="0"/>
              <a:t>.</a:t>
            </a:r>
          </a:p>
        </p:txBody>
      </p:sp>
      <p:pic>
        <p:nvPicPr>
          <p:cNvPr id="4098" name="Picture 2" descr="C:\Users\1\Desktop\r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3730799" cy="2664296"/>
          </a:xfrm>
          <a:prstGeom prst="rect">
            <a:avLst/>
          </a:prstGeom>
          <a:noFill/>
        </p:spPr>
      </p:pic>
      <p:pic>
        <p:nvPicPr>
          <p:cNvPr id="4099" name="Picture 3" descr="C:\Users\1\Desktop\r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996952"/>
            <a:ext cx="3744416" cy="3600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Берегите себя!!!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260648"/>
            <a:ext cx="3898776" cy="5865515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Сыпь склонна к слиянию</a:t>
            </a:r>
          </a:p>
          <a:p>
            <a:r>
              <a:rPr lang="ru-RU" dirty="0" smtClean="0"/>
              <a:t>Характерна </a:t>
            </a:r>
            <a:r>
              <a:rPr lang="ru-RU" dirty="0" err="1" smtClean="0"/>
              <a:t>этапность</a:t>
            </a:r>
            <a:r>
              <a:rPr lang="ru-RU" dirty="0" smtClean="0"/>
              <a:t> появления сыпи</a:t>
            </a:r>
          </a:p>
          <a:p>
            <a:r>
              <a:rPr lang="ru-RU" dirty="0" smtClean="0"/>
              <a:t>в 1-е сутки – на лице, шее, верхней части груди и плеч</a:t>
            </a:r>
          </a:p>
          <a:p>
            <a:r>
              <a:rPr lang="ru-RU" dirty="0" smtClean="0"/>
              <a:t>во 2-е сутки – сыпь полностью покрывает туловище и распространяется на проксимальные части рук</a:t>
            </a:r>
          </a:p>
          <a:p>
            <a:r>
              <a:rPr lang="ru-RU" dirty="0" smtClean="0"/>
              <a:t>на 3-4 сутки – дистальные части рук и нижние конечности</a:t>
            </a:r>
          </a:p>
          <a:p>
            <a:r>
              <a:rPr lang="ru-RU" dirty="0" smtClean="0"/>
              <a:t>Сыпь, как правило, обильная, однако даже при самой густой сыпи можно обнаружить участки неизмененной кожи</a:t>
            </a:r>
          </a:p>
          <a:p>
            <a:r>
              <a:rPr lang="ru-RU" dirty="0" smtClean="0"/>
              <a:t>В результате слияния сыпи на лице, оно становится одутловатым, веки утолщаются, черты лица грубеют, и внешний вид лица резко меняется.</a:t>
            </a:r>
            <a:endParaRPr lang="ru-RU" dirty="0"/>
          </a:p>
        </p:txBody>
      </p:sp>
      <p:pic>
        <p:nvPicPr>
          <p:cNvPr id="3074" name="Picture 2" descr="C:\Users\1\Desktop\ris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928" y="548680"/>
            <a:ext cx="4712103" cy="576064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Скарлатина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Острое инфекционное заболевание, вызываемое ВГС группы А, передающееся воздушно-капельным путём, характеризующееся лихорадкой, синдромом интоксикации, острым тонзиллитом с регионарным лимфаденитом, мелкоточечной сыпью, склонностью к осложнениям септического и аллергического характера.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332656"/>
            <a:ext cx="4762872" cy="6264696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Мелкоточечная сыпь появляется на 1 – 2-й день болезни</a:t>
            </a:r>
          </a:p>
          <a:p>
            <a:r>
              <a:rPr lang="ru-RU" sz="2400" dirty="0" smtClean="0"/>
              <a:t>Сыпь располагается на </a:t>
            </a:r>
            <a:r>
              <a:rPr lang="ru-RU" sz="2400" dirty="0" err="1" smtClean="0"/>
              <a:t>гиперемированном</a:t>
            </a:r>
            <a:r>
              <a:rPr lang="ru-RU" sz="2400" dirty="0" smtClean="0"/>
              <a:t> фоне кожи</a:t>
            </a:r>
          </a:p>
          <a:p>
            <a:r>
              <a:rPr lang="ru-RU" sz="2400" dirty="0" smtClean="0"/>
              <a:t>Высыпание начинается с шеи, верхней части груди и спины и в течение 1-го дня распространяется по всему телу</a:t>
            </a:r>
          </a:p>
          <a:p>
            <a:r>
              <a:rPr lang="ru-RU" sz="2400" dirty="0" smtClean="0"/>
              <a:t>Характерно сгущение сыпи в естественных складках кожи - на шее, в подмышечных областях, паховых впадинах, подколенных ямках, а также на боковых поверхностях туловища.</a:t>
            </a:r>
            <a:endParaRPr lang="ru-RU" sz="2400" dirty="0"/>
          </a:p>
        </p:txBody>
      </p:sp>
      <p:pic>
        <p:nvPicPr>
          <p:cNvPr id="4098" name="Picture 2" descr="C:\Users\1\Desktop\ris18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1"/>
            <a:ext cx="3600400" cy="3168352"/>
          </a:xfrm>
          <a:prstGeom prst="rect">
            <a:avLst/>
          </a:prstGeom>
          <a:noFill/>
        </p:spPr>
      </p:pic>
      <p:pic>
        <p:nvPicPr>
          <p:cNvPr id="4099" name="Picture 3" descr="C:\Users\1\Desktop\ris19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01008"/>
            <a:ext cx="3672408" cy="309634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Ветряная оспа (ветрянка)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dirty="0" smtClean="0"/>
              <a:t>    Острое инфекционное заболевание, вызываемое вирусом из семейства </a:t>
            </a:r>
            <a:r>
              <a:rPr lang="en-US" sz="3600" dirty="0" err="1" smtClean="0"/>
              <a:t>Herpesviridae</a:t>
            </a:r>
            <a:r>
              <a:rPr lang="ru-RU" sz="3600" dirty="0" smtClean="0"/>
              <a:t>, передающееся воздушно-капельным путём, характеризующееся лихорадкой, умеренно выраженной интоксикацией и распространённой </a:t>
            </a:r>
            <a:r>
              <a:rPr lang="ru-RU" sz="3600" dirty="0" err="1" smtClean="0"/>
              <a:t>везикулёзной</a:t>
            </a:r>
            <a:r>
              <a:rPr lang="ru-RU" sz="3600" dirty="0" smtClean="0"/>
              <a:t> сыпью.</a:t>
            </a:r>
            <a:endParaRPr lang="ru-RU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116632"/>
            <a:ext cx="4906888" cy="648072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Высыпания появляются в течение 2-5 суток, «толчкообразно»</a:t>
            </a:r>
          </a:p>
          <a:p>
            <a:r>
              <a:rPr lang="ru-RU" sz="2400" dirty="0" smtClean="0"/>
              <a:t>Динамика развития элементов сыпи происходит быстро (</a:t>
            </a:r>
            <a:r>
              <a:rPr lang="ru-RU" sz="2400" dirty="0" err="1" smtClean="0"/>
              <a:t>пятно-папула-везикула-корочка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Пятно превращается в везикулу в течение нескольких часов</a:t>
            </a:r>
          </a:p>
          <a:p>
            <a:r>
              <a:rPr lang="ru-RU" sz="2400" dirty="0" smtClean="0"/>
              <a:t>Везикула в корочку за 1-2 суток</a:t>
            </a:r>
          </a:p>
          <a:p>
            <a:r>
              <a:rPr lang="ru-RU" sz="2400" dirty="0" smtClean="0"/>
              <a:t>Диаметр ветряных элементов 0,2-0,5 см</a:t>
            </a:r>
          </a:p>
          <a:p>
            <a:r>
              <a:rPr lang="ru-RU" sz="2400" dirty="0" smtClean="0"/>
              <a:t>Имеют округлую или овальную форму</a:t>
            </a:r>
          </a:p>
          <a:p>
            <a:r>
              <a:rPr lang="ru-RU" sz="2400" dirty="0" smtClean="0"/>
              <a:t>Располагаются на </a:t>
            </a:r>
            <a:r>
              <a:rPr lang="ru-RU" sz="2400" dirty="0" err="1" smtClean="0"/>
              <a:t>неинфильтрированном</a:t>
            </a:r>
            <a:r>
              <a:rPr lang="ru-RU" sz="2400" dirty="0" smtClean="0"/>
              <a:t> основании</a:t>
            </a:r>
          </a:p>
          <a:p>
            <a:r>
              <a:rPr lang="ru-RU" sz="2400" dirty="0" smtClean="0"/>
              <a:t>Окружены венчиком гиперемии</a:t>
            </a:r>
          </a:p>
          <a:p>
            <a:r>
              <a:rPr lang="ru-RU" sz="2400" dirty="0" smtClean="0"/>
              <a:t>Стенка везикул напряжена</a:t>
            </a:r>
          </a:p>
          <a:p>
            <a:r>
              <a:rPr lang="ru-RU" sz="2400" dirty="0" smtClean="0"/>
              <a:t>Содержимое прозрачное</a:t>
            </a:r>
          </a:p>
          <a:p>
            <a:endParaRPr lang="ru-RU" sz="2400" dirty="0"/>
          </a:p>
        </p:txBody>
      </p:sp>
      <p:pic>
        <p:nvPicPr>
          <p:cNvPr id="5122" name="Picture 2" descr="C:\Users\1\Desktop\r1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3168352" cy="374441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260648"/>
            <a:ext cx="4680520" cy="640871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Пузырьки однокамерные, спадаются при проколе</a:t>
            </a:r>
          </a:p>
          <a:p>
            <a:r>
              <a:rPr lang="ru-RU" sz="2400" dirty="0" smtClean="0"/>
              <a:t>Со 2 дня поверхность везикулы становится вялой, морщинистой</a:t>
            </a:r>
          </a:p>
          <a:p>
            <a:r>
              <a:rPr lang="ru-RU" sz="2400" dirty="0" smtClean="0"/>
              <a:t>В последующие дни  образуются геморрагические корочки</a:t>
            </a:r>
          </a:p>
          <a:p>
            <a:r>
              <a:rPr lang="ru-RU" sz="2400" dirty="0" smtClean="0"/>
              <a:t>На их месте остаётся лёгкая пигментация, </a:t>
            </a:r>
            <a:r>
              <a:rPr lang="ru-RU" sz="2400" dirty="0" err="1" smtClean="0"/>
              <a:t>иногда-единичные</a:t>
            </a:r>
            <a:r>
              <a:rPr lang="ru-RU" sz="2400" dirty="0" smtClean="0"/>
              <a:t> рубчики «визитная карточка ветряной оспы»</a:t>
            </a:r>
          </a:p>
          <a:p>
            <a:r>
              <a:rPr lang="ru-RU" sz="2400" dirty="0" smtClean="0"/>
              <a:t>Элементы сыпи на слизистых оболочках нежные, быстро вскрываются в афты</a:t>
            </a:r>
            <a:endParaRPr lang="ru-RU" sz="2400" dirty="0"/>
          </a:p>
        </p:txBody>
      </p:sp>
      <p:pic>
        <p:nvPicPr>
          <p:cNvPr id="6146" name="Picture 2" descr="C:\Users\1\Desktop\r2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4003327" cy="396044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/>
              <a:t>Краснуха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вирусная болезнь, протекающая в виде приобретённой и врождённой инфекции.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200" b="1" dirty="0" smtClean="0"/>
              <a:t>Приобретённая краснуха</a:t>
            </a:r>
            <a:r>
              <a:rPr lang="ru-RU" sz="2400" dirty="0" smtClean="0"/>
              <a:t> </a:t>
            </a:r>
            <a:r>
              <a:rPr lang="ru-RU" sz="3200" dirty="0" smtClean="0"/>
              <a:t>- острое инфекционное заболевание, вызываемое вирусом краснухи, передающееся воздушно-капельным путём, характеризующееся мелкопятнистой сыпью с увеличением размеров периферических лимфатических узлов, преимущественно затылочных и </a:t>
            </a:r>
            <a:r>
              <a:rPr lang="ru-RU" sz="3200" dirty="0" err="1" smtClean="0"/>
              <a:t>заднешейных</a:t>
            </a:r>
            <a:r>
              <a:rPr lang="ru-RU" sz="3200" dirty="0" smtClean="0"/>
              <a:t>, умеренной интоксикацией и незначительными катаральными явлениями</a:t>
            </a:r>
            <a:endParaRPr lang="ru-RU" sz="3200" dirty="0"/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275</TotalTime>
  <Words>948</Words>
  <Application>Microsoft Office PowerPoint</Application>
  <PresentationFormat>Экран (4:3)</PresentationFormat>
  <Paragraphs>91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Техническая</vt:lpstr>
      <vt:lpstr>Дифференциальная диагностика сыпей.</vt:lpstr>
      <vt:lpstr>Корь</vt:lpstr>
      <vt:lpstr>Презентация PowerPoint</vt:lpstr>
      <vt:lpstr>Скарлатина</vt:lpstr>
      <vt:lpstr>Презентация PowerPoint</vt:lpstr>
      <vt:lpstr>Ветряная оспа (ветрянка)</vt:lpstr>
      <vt:lpstr>Презентация PowerPoint</vt:lpstr>
      <vt:lpstr>Презентация PowerPoint</vt:lpstr>
      <vt:lpstr>Краснуха вирусная болезнь, протекающая в виде приобретённой и врождённой инфекции. Приобретённая краснуха - острое инфекционное заболевание, вызываемое вирусом краснухи, передающееся воздушно-капельным путём, характеризующееся мелкопятнистой сыпью с увеличением размеров периферических лимфатических узлов, преимущественно затылочных и заднешейных, умеренной интоксикацией и незначительными катаральными явлениями</vt:lpstr>
      <vt:lpstr>Презентация PowerPoint</vt:lpstr>
      <vt:lpstr>Врождённая краснуха</vt:lpstr>
      <vt:lpstr>Псевдотуберкулёз  инфекционное заболевание, вызываемое Y. Pseudotuberculosis, с фекально-оральным механизмом передачи, характеризующееся полиморфизмом клинических симптомов с преимущественным поражением желудочно-кишечного тракта, кожи, опорно-двигательного аппарата и выраженной интоксикацией.</vt:lpstr>
      <vt:lpstr>Презентация PowerPoint</vt:lpstr>
      <vt:lpstr>Презентация PowerPoint</vt:lpstr>
      <vt:lpstr>Энтеровирусная инфекция </vt:lpstr>
      <vt:lpstr>Энтеровирусная  экзантема (эпидемическая, бостонская, берлинская)</vt:lpstr>
      <vt:lpstr>Менингококковая инфекция  острое инфекционное заболевание, вызываемое менингококком, предающееся воздушно-капельным путём и протекающее в различных клинических вариантах( назофаренгит, менингит, менингококцемия и др.)</vt:lpstr>
      <vt:lpstr>Менингококцемия</vt:lpstr>
      <vt:lpstr>Презентация PowerPoint</vt:lpstr>
      <vt:lpstr>Брюшной тиф</vt:lpstr>
      <vt:lpstr>Презентация PowerPoint</vt:lpstr>
      <vt:lpstr>Герпетическая инфекция</vt:lpstr>
      <vt:lpstr>Презентация PowerPoint</vt:lpstr>
      <vt:lpstr>Берегите себя!!!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Дифференциальная диагностика сыпей.</dc:title>
  <dc:creator>рома</dc:creator>
  <cp:lastModifiedBy>pk</cp:lastModifiedBy>
  <cp:revision>32</cp:revision>
  <dcterms:created xsi:type="dcterms:W3CDTF">2010-12-14T16:15:16Z</dcterms:created>
  <dcterms:modified xsi:type="dcterms:W3CDTF">2019-01-25T04:13:31Z</dcterms:modified>
</cp:coreProperties>
</file>