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9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0EAC-70C0-46E8-87DF-896FEF04EB85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65FC-5DFA-46F1-90F3-EDAD9F25CA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0EAC-70C0-46E8-87DF-896FEF04EB85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65FC-5DFA-46F1-90F3-EDAD9F25CA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0EAC-70C0-46E8-87DF-896FEF04EB85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65FC-5DFA-46F1-90F3-EDAD9F25CA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0EAC-70C0-46E8-87DF-896FEF04EB85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65FC-5DFA-46F1-90F3-EDAD9F25CA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0EAC-70C0-46E8-87DF-896FEF04EB85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65FC-5DFA-46F1-90F3-EDAD9F25CA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0EAC-70C0-46E8-87DF-896FEF04EB85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65FC-5DFA-46F1-90F3-EDAD9F25CA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0EAC-70C0-46E8-87DF-896FEF04EB85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65FC-5DFA-46F1-90F3-EDAD9F25CA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0EAC-70C0-46E8-87DF-896FEF04EB85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65FC-5DFA-46F1-90F3-EDAD9F25CA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0EAC-70C0-46E8-87DF-896FEF04EB85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65FC-5DFA-46F1-90F3-EDAD9F25CA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0EAC-70C0-46E8-87DF-896FEF04EB85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65FC-5DFA-46F1-90F3-EDAD9F25CA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0EAC-70C0-46E8-87DF-896FEF04EB85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B65FC-5DFA-46F1-90F3-EDAD9F25CA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20EAC-70C0-46E8-87DF-896FEF04EB85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B65FC-5DFA-46F1-90F3-EDAD9F25CA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ru/imgres?imgurl=http://gepatit.name/i/p/1342616439.jpg&amp;imgrefurl=http://gepatit.name/search_f1e0ede1feebebe5f2e5edfc20efee20f1efe8e4f3.html&amp;h=223&amp;w=226&amp;tbnid=z_N8mQ538sBO3M:&amp;zoom=1&amp;docid=aEgJ1d3srEYRNM&amp;ei=E8vYU5PbLqHpywPv0YGwCA&amp;tbm=isch&amp;ved=0CEQQMyg8MDw4rAI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google.ru/imgres?imgurl=http://venerologia.policlinica.ru/images/gepa8.jpg&amp;imgrefurl=http://venerologia.policlinica.ru/ven5_7.html&amp;h=111&amp;w=162&amp;tbnid=zD3Ndhit8T3p2M:&amp;zoom=1&amp;docid=dSwd6XLb6jjxJM&amp;ei=DcvYU7ibEKmGywOIw4DwCA&amp;tbm=isch&amp;ved=0CAkQMygBMAE4ZA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7.jpeg"/><Relationship Id="rId4" Type="http://schemas.openxmlformats.org/officeDocument/2006/relationships/hyperlink" Target="http://www.google.ru/imgres?imgurl=http://www.zdorovieinfo.ru/upload/images/virus-hepatit-03.jpg&amp;imgrefurl=http://www.zdorovieinfo.ru/is_pechen_i_zhelchevyvodyaschie_puti/stati/gepatity/virusnyy_gepatit_8_sovetov_kak_zaschitit_vashu_semyu_/&amp;h=322&amp;w=482&amp;tbnid=jHPqSQRLubzazM:&amp;zoom=1&amp;docid=wTVjQfT9XTkKsM&amp;ei=HcrYU5CjDaKBywP40YHoBQ&amp;tbm=isch&amp;ved=0CIYBEDMoYTBh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google.ru/imgres?imgurl=http://www.ogoniok.com/common/archive/1998/4545/10-28-30/10-30-1b.jpg&amp;imgrefurl=http://www.ogoniok.com/archive/1998/4545/10-28-30/&amp;h=275&amp;w=500&amp;tbnid=QAEW5ZyvTBeHXM:&amp;zoom=1&amp;docid=H1_20aaJN-x56M&amp;ei=EcvYU8PcEaTnygOlooCYCQ&amp;tbm=isch&amp;ved=0CBYQMygOMA44yAE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www.google.ru/imgres?imgurl=http://clinika7ya.ru/wp-content/uploads/2012/02/d73833b3_big.jpg&amp;imgrefurl=http://clinika7ya.ru/detskaya-privivka-ot-gepatita-v/&amp;h=413&amp;w=413&amp;tbnid=BJYmE8UwIh3EqM:&amp;zoom=1&amp;docid=EwkLeNFhWl2STM&amp;ei=HcrYU5CjDaKBywP40YHoBQ&amp;tbm=isch&amp;ved=0CHUQMyhQMFA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patit.com/b/infect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ru/imgres?imgurl=http://zabolevaniya24.ru/images/stories/gepatit-b.jpg&amp;imgrefurl=http://zabolevaniya24.ru/virusnie-gepatiti.html&amp;h=335&amp;w=493&amp;tbnid=NRvPOPSw7kvh2M:&amp;zoom=1&amp;docid=CcrThEY13OhBkM&amp;ei=HcrYU5CjDaKBywP40YHoBQ&amp;tbm=isch&amp;ved=0CHgQMyhTMFM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hyperlink" Target="http://www.google.ru/imgres?imgurl=http://www.nazdor.ru/images/articles/%D0%B3%D0%B5%D0%BF%D0%B0%D1%82%D0%B8%D1%82%20b%20%D1%81%D1%82%D1%80%D1%83%D0%BA%D1%82%D1%83%D1%80%D0%B0.jpg&amp;imgrefurl=http://www.nazdor.ru/topics/improvement/diseases/current/473434/&amp;h=280&amp;w=432&amp;tbnid=Y0546PGjhoJthM:&amp;zoom=1&amp;docid=ow2zl6CLxyh2OM&amp;ei=EcvYU8PcEaTnygOlooCYCQ&amp;tbm=isch&amp;ved=0CGsQMyhjMGM4yAE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imgurl=http://vse.karelia.ru/content/pub/media/2012/october/hepatit%20b.jpg&amp;imgrefurl=http://vse.karelia.ru/news/?id=20887&amp;h=200&amp;w=300&amp;tbnid=vguhQVAH9z25cM:&amp;zoom=1&amp;docid=CSKHR_XG_FWG9M&amp;ei=E8vYU5PbLqHpywPv0YGwCA&amp;tbm=isch&amp;ved=0CCgQMyggMCA4rAI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ru/imgres?imgurl=http://www.webmedinfo.ru/wp-content/uploads/2013/10/skler.jpg&amp;imgrefurl=http://www.webmedinfo.ru/xronicheskie-virusnye-gepatity-sposoby-zarazheniya-simptomy-lechenie.html&amp;h=292&amp;w=450&amp;tbnid=xj7dbk4tc7InzM:&amp;zoom=1&amp;docid=fUpIoBzPFO08yM&amp;ei=HcrYU5CjDaKBywP40YHoBQ&amp;tbm=isch&amp;ved=0CFEQMygsMCw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ru/imgres?imgurl=http://medkrugozor.ru/wp-content/uploads/2013/02/virusnyj-gepatit-B-i-beremennost.jpg&amp;imgrefurl=http://medkrugozor.ru/article/beremennost-i-gepatit-b/&amp;h=270&amp;w=200&amp;tbnid=wOlmZVXNSIK6wM:&amp;zoom=1&amp;docid=liA19wCdUyPxaM&amp;ei=DcvYU7ibEKmGywOIw4DwCA&amp;tbm=isch&amp;ved=0CCwQMygkMCQ4ZA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ru/imgres?imgurl=http://www.kleo.ru/img/dual/748-600x240.jpeg&amp;imgrefurl=http://www.kleo.ru/items/dual/2mn_u_parnja_virus_hepatita_c.shtml&amp;h=240&amp;w=600&amp;tbnid=Jox-Mtc22O5WZM:&amp;zoom=1&amp;docid=d66CjhB5PG_YNM&amp;ei=E8vYU5PbLqHpywPv0YGwCA&amp;tbm=isch&amp;ved=0CDYQMyguMC44rAI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jpeg"/><Relationship Id="rId5" Type="http://schemas.openxmlformats.org/officeDocument/2006/relationships/hyperlink" Target="http://www.google.ru/imgres?imgurl=http://detskie-analizy.ru/wp-content/uploads/2012/05/%D0%B2%D0%B8%D1%80%D1%83%D1%81%D0%BD%D1%8B%D0%B9-%D0%B3%D0%B5%D0%BF%D0%B0%D1%82%D0%B8%D1%82-B1-300x225.jpg&amp;imgrefurl=http://detskie-analizy.ru/virusnyj-gepatit-b-u-novorozhdennyx/&amp;h=225&amp;w=300&amp;tbnid=YleONQ1i1NM00M:&amp;zoom=1&amp;docid=NQtL0THL3NuSyM&amp;ei=DcvYU7ibEKmGywOIw4DwCA&amp;tbm=isch&amp;ved=0CAwQMygEMAQ4ZA" TargetMode="Externa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imgurl=http://www.medpanorama.ru/pic3/272_gastro.jpg&amp;imgrefurl=http://www.medpanorama.ru/zgastro/liver/liver-0189.shtml&amp;h=194&amp;w=250&amp;tbnid=UgPU739gnZ9lEM:&amp;zoom=1&amp;docid=-jdPwcy9deINqM&amp;ei=EcvYU8PcEaTnygOlooCYCQ&amp;tbm=isch&amp;ved=0CBkQMygRMBE4yAE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ru/imgres?imgurl=http://www.gepatitb.ru/images/content/timeline2012.jpg&amp;imgrefurl=http://www.gepatitb.ru/symptoms/&amp;h=180&amp;w=485&amp;tbnid=sYxpaeo0EUQilM:&amp;zoom=1&amp;docid=KcvN51ZyeU_KEM&amp;ei=HcrYU5CjDaKBywP40YHoBQ&amp;tbm=isch&amp;ved=0CE8QMygqMCo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ru/imgres?imgurl=http://www.gepamed.ru/upload/iblock/221/gepC-3.jpg&amp;imgrefurl=http://www.gepamed.ru/disease/detail.php?ID=22&amp;h=168&amp;w=218&amp;tbnid=326WvVwhD6obWM:&amp;zoom=1&amp;docid=rZhFq66PlPvTRM&amp;ei=HcrYU5CjDaKBywP40YHoBQ&amp;tbm=isch&amp;ved=0CEwQMygnMCc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736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Профилактика вирусного гепатита В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3929066"/>
            <a:ext cx="2643206" cy="170973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https://encrypted-tbn0.gstatic.com/images?q=tbn:ANd9GcRr7gkKdVCGnxgKGJg0gmUEdRjbeldO7gRwGa7QdtRLPakn2PQ-nQ">
            <a:hlinkClick r:id="rId2" tgtFrame="&quot;_blank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3000372"/>
            <a:ext cx="4214842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683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Лабораторная диагностика гепатита В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0" y="1857364"/>
            <a:ext cx="4041775" cy="3951288"/>
          </a:xfrm>
        </p:spPr>
        <p:txBody>
          <a:bodyPr/>
          <a:lstStyle/>
          <a:p>
            <a:r>
              <a:rPr lang="ru-RU" dirty="0" smtClean="0"/>
              <a:t>Для постановки диагноза следует выявлять серологические маркеры инфицирования вирусом ГВ (</a:t>
            </a:r>
            <a:r>
              <a:rPr lang="ru-RU" dirty="0" err="1" smtClean="0"/>
              <a:t>HBsAg</a:t>
            </a:r>
            <a:r>
              <a:rPr lang="ru-RU" dirty="0" smtClean="0"/>
              <a:t>, </a:t>
            </a:r>
            <a:r>
              <a:rPr lang="ru-RU" dirty="0" err="1" smtClean="0"/>
              <a:t>анти-HBcIgM</a:t>
            </a:r>
            <a:r>
              <a:rPr lang="ru-RU" dirty="0" smtClean="0"/>
              <a:t>, </a:t>
            </a:r>
            <a:r>
              <a:rPr lang="ru-RU" dirty="0" err="1" smtClean="0"/>
              <a:t>анти-НВс</a:t>
            </a:r>
            <a:r>
              <a:rPr lang="ru-RU" dirty="0" smtClean="0"/>
              <a:t>, </a:t>
            </a:r>
            <a:r>
              <a:rPr lang="ru-RU" dirty="0" err="1" smtClean="0"/>
              <a:t>анти-HBs</a:t>
            </a:r>
            <a:r>
              <a:rPr lang="ru-RU" dirty="0" smtClean="0"/>
              <a:t>, </a:t>
            </a:r>
            <a:r>
              <a:rPr lang="ru-RU" dirty="0" err="1" smtClean="0"/>
              <a:t>HBeAg</a:t>
            </a:r>
            <a:r>
              <a:rPr lang="ru-RU" dirty="0" smtClean="0"/>
              <a:t>, </a:t>
            </a:r>
            <a:r>
              <a:rPr lang="ru-RU" dirty="0" err="1" smtClean="0"/>
              <a:t>анти-НВе</a:t>
            </a:r>
            <a:r>
              <a:rPr lang="ru-RU" dirty="0" smtClean="0"/>
              <a:t>) и ДНК вируса ГВ.</a:t>
            </a:r>
            <a:endParaRPr lang="ru-RU" dirty="0"/>
          </a:p>
        </p:txBody>
      </p:sp>
      <p:pic>
        <p:nvPicPr>
          <p:cNvPr id="7" name="Содержимое 6" descr="Уровень маркеров вирусного гепатита В и антител&#10;к ним в сыворотке крови на различных стадиях заболевания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857364"/>
            <a:ext cx="4143404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42844" y="507207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Маркеры вирусного гепатита В </a:t>
            </a:r>
            <a:r>
              <a:rPr lang="ru-RU" dirty="0" err="1" smtClean="0"/>
              <a:t>в</a:t>
            </a:r>
            <a:r>
              <a:rPr lang="ru-RU" dirty="0" smtClean="0"/>
              <a:t> стадии развития инфекции.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Профилактика ВГВ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0" dirty="0" smtClean="0"/>
              <a:t> </a:t>
            </a:r>
            <a:endParaRPr lang="ru-RU" dirty="0"/>
          </a:p>
        </p:txBody>
      </p:sp>
      <p:pic>
        <p:nvPicPr>
          <p:cNvPr id="10" name="Содержимое 9" descr="https://encrypted-tbn1.gstatic.com/images?q=tbn:ANd9GcShQPNCXA0YmA9vFz_idR3u_iSJGO4Kcl1reZ7WwuB7wsICFcACJA">
            <a:hlinkClick r:id="rId2" tgtFrame="&quot;_blank&quot;"/>
          </p:cNvPr>
          <p:cNvPicPr>
            <a:picLocks noGrp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1214414" y="1785926"/>
            <a:ext cx="221457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Текст 11"/>
          <p:cNvSpPr>
            <a:spLocks noGrp="1"/>
          </p:cNvSpPr>
          <p:nvPr>
            <p:ph type="body" sz="quarter" idx="3"/>
          </p:nvPr>
        </p:nvSpPr>
        <p:spPr>
          <a:xfrm>
            <a:off x="4500562" y="1142984"/>
            <a:ext cx="4184651" cy="639762"/>
          </a:xfrm>
        </p:spPr>
        <p:txBody>
          <a:bodyPr/>
          <a:lstStyle/>
          <a:p>
            <a:r>
              <a:rPr lang="ru-RU" dirty="0" smtClean="0"/>
              <a:t>            Неспецифическая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143372" y="1785926"/>
            <a:ext cx="4543429" cy="421484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Неспецифическая направлена на прерывание путей передачи:</a:t>
            </a:r>
          </a:p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коррекция поведения человека; </a:t>
            </a:r>
            <a:r>
              <a:rPr lang="ru-RU" dirty="0" smtClean="0"/>
              <a:t>использование разового инструментария; тщательное соблюдение правил гигиены в быту; ограничение переливаний биологических жидкостей; применение эффективных </a:t>
            </a:r>
            <a:r>
              <a:rPr lang="ru-RU" dirty="0" err="1" smtClean="0"/>
              <a:t>дезинфектантов</a:t>
            </a:r>
            <a:r>
              <a:rPr lang="ru-RU" dirty="0" smtClean="0"/>
              <a:t>; наличие единственного здорового сексуального партнёра либо, в противном случае, защищённый секс (последнее не даёт 100 % гарантии не заражения, поскольку в любом случае имеется незащищённый контакт с другими биологическими выделениями партнёра — слюной, </a:t>
            </a:r>
            <a:r>
              <a:rPr lang="ru-RU" dirty="0" err="1" smtClean="0"/>
              <a:t>по́том</a:t>
            </a:r>
            <a:r>
              <a:rPr lang="ru-RU" dirty="0" smtClean="0"/>
              <a:t> и др.).</a:t>
            </a:r>
            <a:endParaRPr lang="ru-RU" dirty="0"/>
          </a:p>
        </p:txBody>
      </p:sp>
      <p:pic>
        <p:nvPicPr>
          <p:cNvPr id="11" name="Рисунок 10" descr="https://encrypted-tbn2.gstatic.com/images?q=tbn:ANd9GcTm60KwDXG3-laxcgTRXiPNFKdmTw64g4weB38EJsaJ9v2N4c6v6w">
            <a:hlinkClick r:id="rId4" tgtFrame="&quot;_blank&quot;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3857628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429124" y="428604"/>
            <a:ext cx="4041775" cy="639762"/>
          </a:xfrm>
        </p:spPr>
        <p:txBody>
          <a:bodyPr/>
          <a:lstStyle/>
          <a:p>
            <a:r>
              <a:rPr lang="ru-RU" dirty="0" smtClean="0"/>
              <a:t>Специфическая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Единственным мероприятием в профилактике гепатита В является </a:t>
            </a:r>
            <a:r>
              <a:rPr lang="ru-RU" dirty="0" smtClean="0">
                <a:solidFill>
                  <a:srgbClr val="FF0000"/>
                </a:solidFill>
              </a:rPr>
              <a:t>вакцинопрофилактика</a:t>
            </a:r>
            <a:r>
              <a:rPr lang="ru-RU" dirty="0" smtClean="0"/>
              <a:t>. Вакцинация населения против гепатита В проводится в соответствии с Национальным календарем профилактических прививок, календарем профилактических прививок по эпидемическим показаниям и инструкциями по применению медицинских иммунобиологических препаратов. </a:t>
            </a:r>
            <a:endParaRPr lang="ru-RU" dirty="0"/>
          </a:p>
        </p:txBody>
      </p:sp>
      <p:pic>
        <p:nvPicPr>
          <p:cNvPr id="7" name="Содержимое 6" descr="https://encrypted-tbn2.gstatic.com/images?q=tbn:ANd9GcTaDtEtGRcPEJgdLuJV-RrH9689Zx3rw-9s9LltJetC2F83k8qY">
            <a:hlinkClick r:id="rId2" tgtFrame="&quot;_blank&quot;"/>
          </p:cNvPr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8" y="1928802"/>
            <a:ext cx="4071966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14282" y="428605"/>
            <a:ext cx="8501122" cy="7858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Вакцины против вируса гепатита B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subTitle" idx="1"/>
          </p:nvPr>
        </p:nvSpPr>
        <p:spPr>
          <a:xfrm>
            <a:off x="3929058" y="1500174"/>
            <a:ext cx="4757726" cy="271464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Для профилактики инфицирования вирусом гепатита В применяют вакцины от гепатита В (</a:t>
            </a:r>
            <a:r>
              <a:rPr lang="ru-RU" dirty="0" err="1" smtClean="0"/>
              <a:t>Энджерикс</a:t>
            </a:r>
            <a:r>
              <a:rPr lang="ru-RU" dirty="0" smtClean="0"/>
              <a:t> В, </a:t>
            </a:r>
            <a:r>
              <a:rPr lang="ru-RU" dirty="0" err="1" smtClean="0"/>
              <a:t>Комбиотех</a:t>
            </a:r>
            <a:r>
              <a:rPr lang="ru-RU" dirty="0" smtClean="0"/>
              <a:t>, </a:t>
            </a:r>
            <a:r>
              <a:rPr lang="ru-RU" dirty="0" err="1" smtClean="0"/>
              <a:t>Эувакс</a:t>
            </a:r>
            <a:r>
              <a:rPr lang="ru-RU" dirty="0" smtClean="0"/>
              <a:t> и др.).</a:t>
            </a:r>
            <a:endParaRPr lang="ru-RU" dirty="0"/>
          </a:p>
        </p:txBody>
      </p:sp>
      <p:pic>
        <p:nvPicPr>
          <p:cNvPr id="9" name="Рисунок 8" descr="https://encrypted-tbn2.gstatic.com/images?q=tbn:ANd9GcQFdb9tpZr5YqzU-xivqLJQZSwJB3lrWlBxkPihqDhlnYbF7hcjUQ">
            <a:hlinkClick r:id="rId2" tgtFrame="&quot;_blank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428736"/>
            <a:ext cx="3500447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B050"/>
                </a:solidFill>
              </a:rPr>
              <a:t>Как работает вакцина против гепатита В?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428736"/>
            <a:ext cx="7829576" cy="307183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Вакцины представляют собой раствор, содержащий основной </a:t>
            </a:r>
            <a:r>
              <a:rPr lang="ru-RU" dirty="0" err="1" smtClean="0"/>
              <a:t>иммуногенный</a:t>
            </a:r>
            <a:r>
              <a:rPr lang="ru-RU" dirty="0" smtClean="0"/>
              <a:t> белок вируса гепатита В, </a:t>
            </a:r>
            <a:r>
              <a:rPr lang="ru-RU" dirty="0" err="1" smtClean="0"/>
              <a:t>HВs</a:t>
            </a:r>
            <a:r>
              <a:rPr lang="ru-RU" dirty="0" smtClean="0"/>
              <a:t> </a:t>
            </a:r>
            <a:r>
              <a:rPr lang="ru-RU" dirty="0" err="1" smtClean="0"/>
              <a:t>Ag</a:t>
            </a:r>
            <a:r>
              <a:rPr lang="ru-RU" dirty="0" smtClean="0"/>
              <a:t> . Антитела к этому белку (то есть, к вирусу гепатита Б) начинают вырабатываться через две недели после введения вакцины. После трех положенных введений вакцины иммунитет вырабатывается в 99% случаев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Как делают прививку от гепатита В?</a:t>
            </a:r>
            <a:r>
              <a:rPr lang="ru-RU" b="1" dirty="0" smtClean="0">
                <a:solidFill>
                  <a:srgbClr val="00B050"/>
                </a:solidFill>
              </a:rPr>
              <a:t/>
            </a:r>
            <a:br>
              <a:rPr lang="ru-RU" b="1" dirty="0" smtClean="0">
                <a:solidFill>
                  <a:srgbClr val="00B050"/>
                </a:solidFill>
              </a:rPr>
            </a:b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Схема введения вакцины такова: после первой вакцинации, через 1 месяц делают вторую прививку, а через 5 месяцев после второй – третью. 1 мл вакцины вводится внутримышечно в дельтовидную мышцу плеча.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rgbClr val="00B050"/>
                </a:solidFill>
              </a:rPr>
              <a:t>Бывают ли осложнения после прививки?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Современные вакцины не вызывают серьезных побочных реакций. Возможна болезненность в месте введения, легкое повышение температуры, очень редко - аллергические реакции. Эти явления быстро проходят сами. Общая частота каких-либо побочных явлений составляет 2-5%.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rgbClr val="00B050"/>
                </a:solidFill>
              </a:rPr>
              <a:t>Нужно ли подтверждать эффективность вакцинации специальными анализами?</a:t>
            </a:r>
            <a:r>
              <a:rPr lang="ru-RU" b="1" dirty="0" smtClean="0">
                <a:solidFill>
                  <a:srgbClr val="00B050"/>
                </a:solidFill>
              </a:rPr>
              <a:t/>
            </a:r>
            <a:br>
              <a:rPr lang="ru-RU" b="1" dirty="0" smtClean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При массовых стандартных вакцинациях детей и взрослых специальное обследование не выполняется. Однако оно необходимо, по крайней мере, в следующих:</a:t>
            </a:r>
          </a:p>
          <a:p>
            <a:pPr lvl="0"/>
            <a:r>
              <a:rPr lang="ru-RU" dirty="0" smtClean="0"/>
              <a:t>с ослабленным иммунитетом, в том числе – пациентам на гемодиализе</a:t>
            </a:r>
          </a:p>
          <a:p>
            <a:pPr lvl="0"/>
            <a:r>
              <a:rPr lang="ru-RU" dirty="0" smtClean="0"/>
              <a:t>получавшим вакцинацию путем инъекции в ягодицу</a:t>
            </a:r>
          </a:p>
          <a:p>
            <a:pPr lvl="0"/>
            <a:r>
              <a:rPr lang="ru-RU" dirty="0" smtClean="0"/>
              <a:t>младенцам, родившимся от инфицированных матерей (с положительным тестом на </a:t>
            </a:r>
            <a:r>
              <a:rPr lang="ru-RU" dirty="0" err="1" smtClean="0"/>
              <a:t>HBs</a:t>
            </a:r>
            <a:r>
              <a:rPr lang="ru-RU" dirty="0" smtClean="0"/>
              <a:t> антиген)</a:t>
            </a:r>
          </a:p>
          <a:p>
            <a:pPr lvl="0"/>
            <a:r>
              <a:rPr lang="ru-RU" dirty="0" smtClean="0"/>
              <a:t>медицинскому персоналу, работающему с кровью</a:t>
            </a:r>
          </a:p>
          <a:p>
            <a:pPr lvl="0"/>
            <a:r>
              <a:rPr lang="ru-RU" dirty="0" smtClean="0"/>
              <a:t>лицам, имеющим половые контакты с больными хроническим гепатитом В</a:t>
            </a:r>
          </a:p>
          <a:p>
            <a:r>
              <a:rPr lang="ru-RU" dirty="0" smtClean="0"/>
              <a:t>Обследование включает определение титра антител через 1-2 мес. после введения 3 дозы вакцины. </a:t>
            </a:r>
            <a:br>
              <a:rPr lang="ru-RU" dirty="0" smtClean="0"/>
            </a:br>
            <a:r>
              <a:rPr lang="ru-RU" dirty="0" smtClean="0"/>
              <a:t>Результат обследования, который подтвердит надежную защиту – это титр антител к HBS </a:t>
            </a:r>
            <a:r>
              <a:rPr lang="ru-RU" dirty="0" err="1" smtClean="0"/>
              <a:t>Ag</a:t>
            </a:r>
            <a:r>
              <a:rPr lang="ru-RU" dirty="0" smtClean="0"/>
              <a:t> не менее 10 </a:t>
            </a:r>
            <a:r>
              <a:rPr lang="ru-RU" dirty="0" err="1" smtClean="0"/>
              <a:t>мЕ</a:t>
            </a:r>
            <a:r>
              <a:rPr lang="ru-RU" dirty="0" smtClean="0"/>
              <a:t>/мл.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Насколько надежна защита от гепатита В с помощью прививок?</a:t>
            </a:r>
            <a:r>
              <a:rPr lang="ru-RU" b="1" dirty="0" smtClean="0">
                <a:solidFill>
                  <a:srgbClr val="00B050"/>
                </a:solidFill>
              </a:rPr>
              <a:t/>
            </a:r>
            <a:br>
              <a:rPr lang="ru-RU" b="1" dirty="0" smtClean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r>
              <a:rPr lang="ru-RU" dirty="0" smtClean="0"/>
              <a:t>Вакцина надежно защищает от заражения гепатитом Б. Трехкратное введение вакцины по указанной схеме приводит к образованию специфических антител, предотвращающих развитие заболевания гепатитом В у 98% привитых.</a:t>
            </a:r>
          </a:p>
          <a:p>
            <a:r>
              <a:rPr lang="ru-RU" dirty="0" smtClean="0"/>
              <a:t>Иммунитет сохраняется минимум в течение 8-10 лет, но зачастую остается на всю жизнь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Кому следует пройти вакцинацию?</a:t>
            </a:r>
            <a:r>
              <a:rPr lang="ru-RU" b="1" dirty="0" smtClean="0">
                <a:solidFill>
                  <a:srgbClr val="00B050"/>
                </a:solidFill>
              </a:rPr>
              <a:t/>
            </a:r>
            <a:br>
              <a:rPr lang="ru-RU" b="1" dirty="0" smtClean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Прививку нужно сделать всем.</a:t>
            </a:r>
          </a:p>
          <a:p>
            <a:r>
              <a:rPr lang="ru-RU" dirty="0" smtClean="0"/>
              <a:t>Всем детям по национальному календарю прививок, начиная с роддома;</a:t>
            </a:r>
          </a:p>
          <a:p>
            <a:r>
              <a:rPr lang="ru-RU" dirty="0" smtClean="0"/>
              <a:t>Ранее не привитые дети в возрасте 13 лет, </a:t>
            </a:r>
          </a:p>
          <a:p>
            <a:r>
              <a:rPr lang="ru-RU" dirty="0" smtClean="0"/>
              <a:t>взрослые пациенты, инфицированные другими </a:t>
            </a:r>
            <a:r>
              <a:rPr lang="ru-RU" dirty="0" err="1" smtClean="0"/>
              <a:t>гепатотропными</a:t>
            </a:r>
            <a:r>
              <a:rPr lang="ru-RU" dirty="0" smtClean="0"/>
              <a:t> вирусами (например, HCV), члены семей больных хроническим гепатитом В, </a:t>
            </a:r>
          </a:p>
          <a:p>
            <a:r>
              <a:rPr lang="ru-RU" dirty="0" smtClean="0"/>
              <a:t>медицинские работники и студенты медицинских вузов, всех работающих с препаратами крови и производящими их, больных, находящихся на гемодиализе (аппарат "искусственная почка"),</a:t>
            </a:r>
          </a:p>
          <a:p>
            <a:r>
              <a:rPr lang="ru-RU" dirty="0" smtClean="0"/>
              <a:t> людей, употребляющих наркотики и представителей других </a:t>
            </a:r>
            <a:r>
              <a:rPr lang="ru-RU" u="sng" dirty="0" smtClean="0">
                <a:hlinkClick r:id="rId2"/>
              </a:rPr>
              <a:t>групп риска</a:t>
            </a:r>
            <a:r>
              <a:rPr lang="ru-RU" u="sng" dirty="0" smtClean="0"/>
              <a:t> (Приложение)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B050"/>
                </a:solidFill>
              </a:rPr>
              <a:t>Что такое вирусный гепатит В?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214810" y="1071546"/>
            <a:ext cx="4471990" cy="5429288"/>
          </a:xfrm>
        </p:spPr>
        <p:txBody>
          <a:bodyPr>
            <a:noAutofit/>
          </a:bodyPr>
          <a:lstStyle/>
          <a:p>
            <a:r>
              <a:rPr lang="ru-RU" sz="1800" dirty="0"/>
              <a:t>Вирусный гепатит В - широко распространенная инфекция человека, вызываемая вирусом гепатита В</a:t>
            </a:r>
            <a:r>
              <a:rPr lang="ru-RU" sz="1800" dirty="0" smtClean="0"/>
              <a:t>. ; в клинически выраженных случаях характеризуется симптомами острого поражения печени и интоксикации (с желтухой или без нее), отличается многообразием клинических проявлений и исходов заболевания 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smtClean="0"/>
              <a:t>Вирус </a:t>
            </a:r>
            <a:r>
              <a:rPr lang="ru-RU" sz="1800" dirty="0"/>
              <a:t>гепатита В (ВГВ) - представитель семейства </a:t>
            </a:r>
            <a:r>
              <a:rPr lang="ru-RU" sz="1800" dirty="0" err="1"/>
              <a:t>гепаднавирусов</a:t>
            </a:r>
            <a:r>
              <a:rPr lang="ru-RU" sz="1800" dirty="0"/>
              <a:t>. Вирион ВГВ - специфическая частица d=42 нм, состоящая из </a:t>
            </a:r>
            <a:r>
              <a:rPr lang="ru-RU" sz="1800" dirty="0" smtClean="0"/>
              <a:t>ядра-нуклеотида</a:t>
            </a:r>
            <a:r>
              <a:rPr lang="ru-RU" sz="1800" dirty="0"/>
              <a:t>, внутри которого находится </a:t>
            </a:r>
            <a:r>
              <a:rPr lang="ru-RU" sz="1800" dirty="0" err="1" smtClean="0"/>
              <a:t>двухцепочечная</a:t>
            </a:r>
            <a:r>
              <a:rPr lang="ru-RU" sz="1800" dirty="0" smtClean="0"/>
              <a:t> </a:t>
            </a:r>
            <a:r>
              <a:rPr lang="ru-RU" sz="1800" dirty="0"/>
              <a:t>ДНК, концевой белок и фермент ДНК-полимераза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1" name="Рисунок 10" descr="https://encrypted-tbn3.gstatic.com/images?q=tbn:ANd9GcRLepVWO2xH9pXirUBRKCQ5SYLYU5-VkokRFfc248eaX5L-6F5c0w">
            <a:hlinkClick r:id="rId2" tgtFrame="&quot;_blank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8384" y="1576143"/>
            <a:ext cx="3663550" cy="2995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encrypted-tbn0.gstatic.com/images?q=tbn:ANd9GcQwA5sBBZMa9X6zx9-muQUG1PCwL2TNeMDSaIKC5Zsse8Zctrn3tw">
            <a:hlinkClick r:id="rId4" tgtFrame="&quot;_blank&quot;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4786322"/>
            <a:ext cx="265747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encrypted-tbn1.gstatic.com/images?q=tbn:ANd9GcTNwQ9YGnOGO3XMNOUnswVHLS3BldWhW-QENlw4YEESCxIWuQcpNg">
            <a:hlinkClick r:id="rId3" tgtFrame="&quot;_blank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1714488"/>
            <a:ext cx="4143388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115328" cy="5000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						</a:t>
            </a:r>
            <a:r>
              <a:rPr lang="ru-RU" dirty="0" smtClean="0">
                <a:solidFill>
                  <a:srgbClr val="00B050"/>
                </a:solidFill>
              </a:rPr>
              <a:t>Актуальность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500042"/>
            <a:ext cx="9001156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     Распространение вирусного гепатита на планете приобретает характер средневековой эпидемии. По данным ВОЗ каждый третий житель планеты заражен этим коварным вирусом. Широкое распространение вирусных гепатитов объясняется легкостью заражения. </a:t>
            </a:r>
            <a:r>
              <a:rPr lang="ru-RU" sz="2800" dirty="0" smtClean="0">
                <a:solidFill>
                  <a:srgbClr val="FF0000"/>
                </a:solidFill>
              </a:rPr>
              <a:t>Вирусный гепатит в 1000 раз заразнее </a:t>
            </a:r>
            <a:r>
              <a:rPr lang="ru-RU" sz="2800" dirty="0" err="1" smtClean="0">
                <a:solidFill>
                  <a:srgbClr val="FF0000"/>
                </a:solidFill>
              </a:rPr>
              <a:t>СПИДа</a:t>
            </a:r>
            <a:r>
              <a:rPr lang="ru-RU" sz="2800" dirty="0" smtClean="0">
                <a:solidFill>
                  <a:srgbClr val="FF0000"/>
                </a:solidFill>
              </a:rPr>
              <a:t>!!!</a:t>
            </a:r>
          </a:p>
        </p:txBody>
      </p:sp>
      <p:pic>
        <p:nvPicPr>
          <p:cNvPr id="6" name="Рисунок 5" descr="14_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928802"/>
            <a:ext cx="8725186" cy="4929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Источники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Основными </a:t>
            </a:r>
            <a:r>
              <a:rPr lang="ru-RU" sz="2000" dirty="0">
                <a:solidFill>
                  <a:srgbClr val="FF0000"/>
                </a:solidFill>
              </a:rPr>
              <a:t>источниками </a:t>
            </a:r>
            <a:r>
              <a:rPr lang="ru-RU" sz="2000" dirty="0" smtClean="0">
                <a:solidFill>
                  <a:srgbClr val="FF0000"/>
                </a:solidFill>
              </a:rPr>
              <a:t>вирусного гепатита В (ВГВ) являются </a:t>
            </a:r>
            <a:r>
              <a:rPr lang="ru-RU" sz="2000" dirty="0">
                <a:solidFill>
                  <a:srgbClr val="FF0000"/>
                </a:solidFill>
              </a:rPr>
              <a:t>больные хроническими </a:t>
            </a:r>
            <a:r>
              <a:rPr lang="ru-RU" sz="2000" dirty="0" smtClean="0">
                <a:solidFill>
                  <a:srgbClr val="FF0000"/>
                </a:solidFill>
              </a:rPr>
              <a:t>формами вирусного гепатита В</a:t>
            </a:r>
            <a:r>
              <a:rPr lang="ru-RU" sz="2000" dirty="0" smtClean="0"/>
              <a:t>, </a:t>
            </a:r>
            <a:r>
              <a:rPr lang="ru-RU" sz="2000" dirty="0"/>
              <a:t>носители вируса и больные </a:t>
            </a:r>
            <a:r>
              <a:rPr lang="ru-RU" sz="2000" dirty="0" smtClean="0"/>
              <a:t>острым гепатитом В. </a:t>
            </a:r>
            <a:r>
              <a:rPr lang="ru-RU" sz="2000" dirty="0"/>
              <a:t>Наибольшую эпидемиологическую опасность представляют "носители" ВГВ (</a:t>
            </a:r>
            <a:r>
              <a:rPr lang="ru-RU" sz="2000" dirty="0" err="1"/>
              <a:t>HBsAg</a:t>
            </a:r>
            <a:r>
              <a:rPr lang="ru-RU" sz="2000" dirty="0"/>
              <a:t>, особенно при наличии </a:t>
            </a:r>
            <a:r>
              <a:rPr lang="ru-RU" sz="2000" dirty="0" err="1"/>
              <a:t>HBeAg</a:t>
            </a:r>
            <a:r>
              <a:rPr lang="ru-RU" sz="2000" dirty="0"/>
              <a:t> в крови).</a:t>
            </a:r>
          </a:p>
        </p:txBody>
      </p:sp>
      <p:pic>
        <p:nvPicPr>
          <p:cNvPr id="5" name="Содержимое 4" descr="https://encrypted-tbn1.gstatic.com/images?q=tbn:ANd9GcTzwb1zCN9ZvTJCva7G3hOIem_2wtzAs6fK_EplrruYud8qYd-R2A">
            <a:hlinkClick r:id="rId2" tgtFrame="&quot;_blank&quot;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472" y="2071679"/>
            <a:ext cx="3643338" cy="2653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9124" y="142852"/>
            <a:ext cx="4357718" cy="6357982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Гепатит В может передаваться как естественными, так и искусственными путями.</a:t>
            </a:r>
          </a:p>
          <a:p>
            <a:r>
              <a:rPr lang="ru-RU" dirty="0" smtClean="0"/>
              <a:t> Реализация естественных путей передачи ВГВ осуществляется при проникновении возбудителя через поврежденные кожные покровы и слизистые оболочки.</a:t>
            </a:r>
          </a:p>
          <a:p>
            <a:r>
              <a:rPr lang="ru-RU" dirty="0" smtClean="0"/>
              <a:t>К естественным путям относятся: </a:t>
            </a:r>
          </a:p>
          <a:p>
            <a:endParaRPr lang="ru-RU" dirty="0" smtClean="0"/>
          </a:p>
          <a:p>
            <a:r>
              <a:rPr lang="ru-RU" dirty="0" smtClean="0"/>
              <a:t>перинатальное инфицирование (</a:t>
            </a:r>
            <a:r>
              <a:rPr lang="ru-RU" dirty="0" err="1" smtClean="0"/>
              <a:t>пренатально</a:t>
            </a:r>
            <a:r>
              <a:rPr lang="ru-RU" dirty="0" smtClean="0"/>
              <a:t>, </a:t>
            </a:r>
            <a:r>
              <a:rPr lang="ru-RU" dirty="0" err="1" smtClean="0"/>
              <a:t>интранатально</a:t>
            </a:r>
            <a:r>
              <a:rPr lang="ru-RU" dirty="0" smtClean="0"/>
              <a:t>, постнатально) ребенка от матерей-носителей </a:t>
            </a:r>
            <a:r>
              <a:rPr lang="ru-RU" dirty="0" err="1" smtClean="0"/>
              <a:t>HBsAg</a:t>
            </a:r>
            <a:r>
              <a:rPr lang="ru-RU" dirty="0" smtClean="0"/>
              <a:t> или больных ОГВ в третьем триместре беременности, а чаще ХГВ, риск которого особенно велик при наличии </a:t>
            </a:r>
            <a:r>
              <a:rPr lang="ru-RU" dirty="0" err="1" smtClean="0"/>
              <a:t>HBeAg</a:t>
            </a:r>
            <a:r>
              <a:rPr lang="ru-RU" dirty="0" smtClean="0"/>
              <a:t> в крови у женщин с </a:t>
            </a:r>
            <a:r>
              <a:rPr lang="ru-RU" dirty="0" err="1" smtClean="0"/>
              <a:t>персистирующей</a:t>
            </a:r>
            <a:r>
              <a:rPr lang="ru-RU" dirty="0" smtClean="0"/>
              <a:t> </a:t>
            </a:r>
            <a:r>
              <a:rPr lang="ru-RU" dirty="0" err="1" smtClean="0"/>
              <a:t>HBs-антигенемией</a:t>
            </a:r>
            <a:r>
              <a:rPr lang="ru-RU" dirty="0" smtClean="0"/>
              <a:t>; в подавляющем большинстве случаев заражение происходит при прохождении родовых путей матери (</a:t>
            </a:r>
            <a:r>
              <a:rPr lang="ru-RU" dirty="0" err="1" smtClean="0"/>
              <a:t>интранатально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5" name="Содержимое 4" descr="https://encrypted-tbn2.gstatic.com/images?q=tbn:ANd9GcT9x79PJLY1AautKGAvO3KxLGEmnKY8-I8ZIxeNrGCUS6y546v4Cw">
            <a:hlinkClick r:id="rId2" tgtFrame="&quot;_blank&quot;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85852" y="928670"/>
            <a:ext cx="221457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14282" y="285728"/>
            <a:ext cx="72152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142852"/>
            <a:ext cx="7500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       </a:t>
            </a:r>
            <a:r>
              <a:rPr lang="ru-RU" sz="3600" dirty="0" smtClean="0">
                <a:solidFill>
                  <a:srgbClr val="00B050"/>
                </a:solidFill>
              </a:rPr>
              <a:t>Пути и факторы передачи ВГВ </a:t>
            </a:r>
            <a:endParaRPr lang="ru-RU" sz="3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>
          <a:xfrm>
            <a:off x="4357686" y="428604"/>
            <a:ext cx="3714775" cy="785818"/>
          </a:xfrm>
        </p:spPr>
        <p:txBody>
          <a:bodyPr>
            <a:normAutofit fontScale="70000" lnSpcReduction="20000"/>
          </a:bodyPr>
          <a:lstStyle/>
          <a:p>
            <a:endParaRPr lang="ru-RU" b="0" dirty="0" smtClean="0"/>
          </a:p>
          <a:p>
            <a:r>
              <a:rPr lang="ru-RU" sz="2300" b="0" dirty="0" smtClean="0"/>
              <a:t>инфицирование во время половых контактов.</a:t>
            </a:r>
          </a:p>
          <a:p>
            <a:endParaRPr lang="ru-RU" dirty="0"/>
          </a:p>
        </p:txBody>
      </p:sp>
      <p:pic>
        <p:nvPicPr>
          <p:cNvPr id="7" name="Содержимое 6" descr="https://encrypted-tbn2.gstatic.com/images?q=tbn:ANd9GcSkv5e2wRCxWzvhhCeancWIH0TbSSv_eK7YJ08IPfCV_VLI22XNrA">
            <a:hlinkClick r:id="rId2" tgtFrame="&quot;_blank&quot;"/>
          </p:cNvPr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57166"/>
            <a:ext cx="338137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4286248" y="2428868"/>
            <a:ext cx="450056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Основными факторами передачи возбудителя являются кровь, биологические секреты, сперма, вагинальное отделяемое, слюна, желчь и др.</a:t>
            </a:r>
          </a:p>
          <a:p>
            <a:endParaRPr lang="ru-RU" dirty="0" smtClean="0"/>
          </a:p>
          <a:p>
            <a:r>
              <a:rPr lang="ru-RU" dirty="0" smtClean="0"/>
              <a:t>Реализация искусственных путей передачи ГВ может происходить в лечебно- профилактических учреждениях во время проведения лечебно-диагностических парентеральных манипуляций</a:t>
            </a:r>
            <a:endParaRPr lang="ru-RU" dirty="0"/>
          </a:p>
        </p:txBody>
      </p:sp>
      <p:pic>
        <p:nvPicPr>
          <p:cNvPr id="13" name="Рисунок 12" descr="images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786" y="4429132"/>
            <a:ext cx="2390775" cy="1914525"/>
          </a:xfrm>
          <a:prstGeom prst="rect">
            <a:avLst/>
          </a:prstGeom>
        </p:spPr>
      </p:pic>
      <p:pic>
        <p:nvPicPr>
          <p:cNvPr id="15" name="Содержимое 4" descr="https://encrypted-tbn2.gstatic.com/images?q=tbn:ANd9GcQtUTPsoDVzz9WTcoqyUzBM6nUMq6ZRF6qk7FcoPwSihJIjuLND">
            <a:hlinkClick r:id="rId5" tgtFrame="&quot;_blank&quot;"/>
          </p:cNvPr>
          <p:cNvPicPr>
            <a:picLocks noGrp="1"/>
          </p:cNvPicPr>
          <p:nvPr>
            <p:ph sz="half" idx="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642910" y="2357430"/>
            <a:ext cx="278608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43372" y="2143116"/>
            <a:ext cx="4286280" cy="3840171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pPr>
              <a:buNone/>
            </a:pPr>
            <a:r>
              <a:rPr lang="ru-RU" dirty="0" smtClean="0"/>
              <a:t>    Возможно заражение при нанесении татуировок, выполнении ритуальных обрядов и других процедур (бритье, маникюр, педикюр, проколы мочки уха, косметические процедуры и др.).</a:t>
            </a:r>
            <a:endParaRPr lang="ru-RU" dirty="0"/>
          </a:p>
        </p:txBody>
      </p:sp>
      <p:pic>
        <p:nvPicPr>
          <p:cNvPr id="9" name="Содержимое 4" descr="do-you-see-hepc-145568_200x2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2643182"/>
            <a:ext cx="1905000" cy="1905000"/>
          </a:xfrm>
          <a:prstGeom prst="rect">
            <a:avLst/>
          </a:prstGeom>
        </p:spPr>
      </p:pic>
      <p:pic>
        <p:nvPicPr>
          <p:cNvPr id="10" name="Рисунок 9" descr="https://encrypted-tbn0.gstatic.com/images?q=tbn:ANd9GcRvyb_dmLVofFDoo3t6vibsGB1ei5GFPwmtZlowgYk_DUDewPbH">
            <a:hlinkClick r:id="rId3" tgtFrame="&quot;_blank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4857760"/>
            <a:ext cx="19050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4286248" y="500042"/>
            <a:ext cx="45720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передаче ВГВ значительное место занимают немедицинские </a:t>
            </a:r>
            <a:r>
              <a:rPr lang="ru-RU" dirty="0" err="1" smtClean="0"/>
              <a:t>инвазивные</a:t>
            </a:r>
            <a:r>
              <a:rPr lang="ru-RU" dirty="0" smtClean="0"/>
              <a:t> процедуры. Среди таких манипуляций доминирующее положение занимает парентеральное введение </a:t>
            </a:r>
            <a:r>
              <a:rPr lang="ru-RU" dirty="0" err="1" smtClean="0"/>
              <a:t>психоактивных</a:t>
            </a:r>
            <a:r>
              <a:rPr lang="ru-RU" dirty="0" smtClean="0"/>
              <a:t> препаратов</a:t>
            </a:r>
            <a:endParaRPr lang="ru-RU" dirty="0"/>
          </a:p>
        </p:txBody>
      </p:sp>
      <p:pic>
        <p:nvPicPr>
          <p:cNvPr id="12" name="Содержимое 5" descr="images.jpg"/>
          <p:cNvPicPr>
            <a:picLocks noGrp="1" noChangeAspect="1"/>
          </p:cNvPicPr>
          <p:nvPr>
            <p:ph sz="quarter" idx="4"/>
          </p:nvPr>
        </p:nvPicPr>
        <p:blipFill>
          <a:blip r:embed="rId5"/>
          <a:stretch>
            <a:fillRect/>
          </a:stretch>
        </p:blipFill>
        <p:spPr>
          <a:xfrm>
            <a:off x="928662" y="428604"/>
            <a:ext cx="2571768" cy="19288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772400" cy="928694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Исходы ВГВ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00034" y="1571612"/>
            <a:ext cx="8429684" cy="3143272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Выздоровление (в большинстве случаев)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Затяжное течение (более 3-х месяцев в 5-10 % случаев)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Хроническое течение (более 6 месяцев в 5-10%)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Носительство </a:t>
            </a:r>
            <a:r>
              <a:rPr lang="en-US" dirty="0" err="1" smtClean="0"/>
              <a:t>HBsAg</a:t>
            </a:r>
            <a:r>
              <a:rPr lang="en-US" dirty="0" smtClean="0"/>
              <a:t> </a:t>
            </a:r>
            <a:r>
              <a:rPr lang="ru-RU" dirty="0" smtClean="0"/>
              <a:t>(в 5%)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Летальный исход, молниеносная форма ВГВ (в 0,4-1%) 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10" name="Рисунок 9" descr="https://encrypted-tbn1.gstatic.com/images?q=tbn:ANd9GcQ7BkjqTT5cgffHt_822IdvcRvyhqykVD5k4JYqGe4wzq7rj0Q4">
            <a:hlinkClick r:id="rId2" tgtFrame="&quot;_blank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4786322"/>
            <a:ext cx="707236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Диагностика ВГВ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11" name="Содержимое 10" descr="https://encrypted-tbn2.gstatic.com/images?q=tbn:ANd9GcRRJf7TIiGOM3mRgw0_D-O-IuuwieiyS4nYzKRn4O9dU4-iAsqb">
            <a:hlinkClick r:id="rId2" tgtFrame="&quot;_blank&quot;"/>
          </p:cNvPr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428736"/>
            <a:ext cx="714380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911</Words>
  <Application>Microsoft Office PowerPoint</Application>
  <PresentationFormat>Экран (4:3)</PresentationFormat>
  <Paragraphs>79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Профилактика вирусного гепатита В</vt:lpstr>
      <vt:lpstr> Что такое вирусный гепатит В?  </vt:lpstr>
      <vt:lpstr>      Актуальность </vt:lpstr>
      <vt:lpstr>Источники</vt:lpstr>
      <vt:lpstr>Презентация PowerPoint</vt:lpstr>
      <vt:lpstr>Презентация PowerPoint</vt:lpstr>
      <vt:lpstr>Презентация PowerPoint</vt:lpstr>
      <vt:lpstr>Исходы ВГВ</vt:lpstr>
      <vt:lpstr>Диагностика ВГВ</vt:lpstr>
      <vt:lpstr>Лабораторная диагностика гепатита В</vt:lpstr>
      <vt:lpstr>Профилактика ВГВ</vt:lpstr>
      <vt:lpstr>Презентация PowerPoint</vt:lpstr>
      <vt:lpstr>Вакцины против вируса гепатита B </vt:lpstr>
      <vt:lpstr> Как работает вакцина против гепатита В? </vt:lpstr>
      <vt:lpstr>Как делают прививку от гепатита В? </vt:lpstr>
      <vt:lpstr>  Бывают ли осложнения после прививки? </vt:lpstr>
      <vt:lpstr> Нужно ли подтверждать эффективность вакцинации специальными анализами? </vt:lpstr>
      <vt:lpstr>Насколько надежна защита от гепатита В с помощью прививок? </vt:lpstr>
      <vt:lpstr>Кому следует пройти вакцинацию?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вирусного гепатита В</dc:title>
  <dc:creator>user</dc:creator>
  <cp:lastModifiedBy>pk</cp:lastModifiedBy>
  <cp:revision>37</cp:revision>
  <dcterms:created xsi:type="dcterms:W3CDTF">2014-07-30T15:11:42Z</dcterms:created>
  <dcterms:modified xsi:type="dcterms:W3CDTF">2017-10-30T10:29:04Z</dcterms:modified>
</cp:coreProperties>
</file>